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90" r:id="rId5"/>
    <p:sldId id="256" r:id="rId6"/>
    <p:sldId id="287" r:id="rId7"/>
    <p:sldId id="320" r:id="rId8"/>
    <p:sldId id="279" r:id="rId9"/>
    <p:sldId id="319" r:id="rId10"/>
    <p:sldId id="284" r:id="rId11"/>
    <p:sldId id="288" r:id="rId12"/>
    <p:sldId id="314" r:id="rId13"/>
    <p:sldId id="315" r:id="rId14"/>
    <p:sldId id="316" r:id="rId15"/>
    <p:sldId id="317" r:id="rId16"/>
    <p:sldId id="295" r:id="rId17"/>
    <p:sldId id="312" r:id="rId18"/>
    <p:sldId id="318" r:id="rId19"/>
    <p:sldId id="297" r:id="rId20"/>
    <p:sldId id="291" r:id="rId21"/>
    <p:sldId id="293" r:id="rId22"/>
    <p:sldId id="303" r:id="rId23"/>
    <p:sldId id="304" r:id="rId24"/>
    <p:sldId id="305" r:id="rId25"/>
    <p:sldId id="306" r:id="rId26"/>
    <p:sldId id="285" r:id="rId27"/>
    <p:sldId id="267"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Raj" initials="R" lastIdx="1" clrIdx="3">
    <p:extLst>
      <p:ext uri="{19B8F6BF-5375-455C-9EA6-DF929625EA0E}">
        <p15:presenceInfo xmlns:p15="http://schemas.microsoft.com/office/powerpoint/2012/main" userId="9c651621a4565f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8FF"/>
    <a:srgbClr val="2DE34B"/>
    <a:srgbClr val="C5D030"/>
    <a:srgbClr val="000000"/>
    <a:srgbClr val="A21CB4"/>
    <a:srgbClr val="C50B9D"/>
    <a:srgbClr val="8593A8"/>
    <a:srgbClr val="79E779"/>
    <a:srgbClr val="8895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3" autoAdjust="0"/>
  </p:normalViewPr>
  <p:slideViewPr>
    <p:cSldViewPr snapToGrid="0">
      <p:cViewPr varScale="1">
        <p:scale>
          <a:sx n="95" d="100"/>
          <a:sy n="95" d="100"/>
        </p:scale>
        <p:origin x="378" y="90"/>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337741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4/21/2024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4/21/2024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4/21/2024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4/21/2024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4/21/2024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A19F1FB-655F-24C5-05C0-9F6F8CD5042C}"/>
              </a:ext>
            </a:extLst>
          </p:cNvPr>
          <p:cNvSpPr txBox="1"/>
          <p:nvPr/>
        </p:nvSpPr>
        <p:spPr>
          <a:xfrm>
            <a:off x="0" y="3360531"/>
            <a:ext cx="3753394" cy="35394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r>
              <a:rPr lang="en-IN" sz="2000" dirty="0">
                <a:solidFill>
                  <a:schemeClr val="bg1"/>
                </a:solidFill>
              </a:rPr>
              <a:t>      food</a:t>
            </a: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000" dirty="0">
              <a:solidFill>
                <a:schemeClr val="bg1"/>
              </a:solidFill>
            </a:endParaRPr>
          </a:p>
          <a:p>
            <a:endParaRPr lang="en-IN" sz="2400" dirty="0">
              <a:solidFill>
                <a:schemeClr val="bg1"/>
              </a:solidFill>
            </a:endParaRPr>
          </a:p>
        </p:txBody>
      </p:sp>
      <p:sp>
        <p:nvSpPr>
          <p:cNvPr id="2" name="Title 1">
            <a:extLst>
              <a:ext uri="{FF2B5EF4-FFF2-40B4-BE49-F238E27FC236}">
                <a16:creationId xmlns:a16="http://schemas.microsoft.com/office/drawing/2014/main" id="{86F0AE84-5F25-156D-5CDB-4940C483C804}"/>
              </a:ext>
            </a:extLst>
          </p:cNvPr>
          <p:cNvSpPr>
            <a:spLocks noGrp="1"/>
          </p:cNvSpPr>
          <p:nvPr>
            <p:ph type="title"/>
          </p:nvPr>
        </p:nvSpPr>
        <p:spPr>
          <a:xfrm>
            <a:off x="0" y="0"/>
            <a:ext cx="12192000" cy="1185587"/>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IN" sz="3500" dirty="0" err="1">
                <a:latin typeface="+mn-lt"/>
              </a:rPr>
              <a:t>Finolex</a:t>
            </a:r>
            <a:r>
              <a:rPr lang="en-IN" sz="3500" dirty="0">
                <a:latin typeface="+mn-lt"/>
              </a:rPr>
              <a:t> Academy of Management and Technology</a:t>
            </a:r>
          </a:p>
        </p:txBody>
      </p:sp>
      <p:sp>
        <p:nvSpPr>
          <p:cNvPr id="3" name="Content Placeholder 2">
            <a:extLst>
              <a:ext uri="{FF2B5EF4-FFF2-40B4-BE49-F238E27FC236}">
                <a16:creationId xmlns:a16="http://schemas.microsoft.com/office/drawing/2014/main" id="{8B3607C6-1350-5561-BA79-0C0EDF5C1D90}"/>
              </a:ext>
            </a:extLst>
          </p:cNvPr>
          <p:cNvSpPr>
            <a:spLocks noGrp="1"/>
          </p:cNvSpPr>
          <p:nvPr>
            <p:ph idx="1"/>
          </p:nvPr>
        </p:nvSpPr>
        <p:spPr>
          <a:xfrm>
            <a:off x="0" y="1280161"/>
            <a:ext cx="12192000" cy="2725782"/>
          </a:xfrm>
        </p:spPr>
        <p:txBody>
          <a:bodyPr/>
          <a:lstStyle/>
          <a:p>
            <a:pPr algn="ctr">
              <a:spcBef>
                <a:spcPts val="0"/>
              </a:spcBef>
              <a:spcAft>
                <a:spcPts val="800"/>
              </a:spcAft>
            </a:pPr>
            <a:r>
              <a:rPr lang="en-IN" sz="2400" b="1" dirty="0">
                <a:solidFill>
                  <a:srgbClr val="A21CB4"/>
                </a:solidFill>
              </a:rPr>
              <a:t>Topic : Real Time Chat App using SOCKET.IO</a:t>
            </a:r>
          </a:p>
          <a:p>
            <a:pPr algn="ctr">
              <a:spcBef>
                <a:spcPts val="0"/>
              </a:spcBef>
            </a:pPr>
            <a:r>
              <a:rPr lang="en-IN" sz="2400" dirty="0"/>
              <a:t>Mini Project presentation submitted</a:t>
            </a:r>
          </a:p>
          <a:p>
            <a:pPr algn="ctr">
              <a:spcBef>
                <a:spcPts val="0"/>
              </a:spcBef>
            </a:pPr>
            <a:r>
              <a:rPr lang="en-IN" sz="2400" dirty="0"/>
              <a:t>in</a:t>
            </a:r>
          </a:p>
          <a:p>
            <a:pPr algn="ctr">
              <a:spcBef>
                <a:spcPts val="0"/>
              </a:spcBef>
            </a:pPr>
            <a:r>
              <a:rPr lang="en-IN" sz="2400" dirty="0"/>
              <a:t>partial fulfilment of the requirements for the degree</a:t>
            </a:r>
          </a:p>
          <a:p>
            <a:pPr algn="ctr">
              <a:spcBef>
                <a:spcPts val="0"/>
              </a:spcBef>
            </a:pPr>
            <a:r>
              <a:rPr lang="en-IN" sz="2400" dirty="0"/>
              <a:t>of</a:t>
            </a:r>
          </a:p>
          <a:p>
            <a:pPr algn="ctr">
              <a:spcBef>
                <a:spcPts val="0"/>
              </a:spcBef>
            </a:pPr>
            <a:r>
              <a:rPr lang="en-IN" sz="2400" b="1" dirty="0">
                <a:solidFill>
                  <a:srgbClr val="FF0000"/>
                </a:solidFill>
              </a:rPr>
              <a:t>Bachelor of Engineering</a:t>
            </a:r>
          </a:p>
          <a:p>
            <a:pPr algn="ctr">
              <a:spcBef>
                <a:spcPts val="0"/>
              </a:spcBef>
            </a:pPr>
            <a:r>
              <a:rPr lang="en-IN" sz="2400" dirty="0"/>
              <a:t>in</a:t>
            </a:r>
          </a:p>
          <a:p>
            <a:pPr algn="ctr">
              <a:spcBef>
                <a:spcPts val="0"/>
              </a:spcBef>
            </a:pPr>
            <a:r>
              <a:rPr lang="en-IN" sz="2400" b="1" dirty="0">
                <a:solidFill>
                  <a:srgbClr val="FF0000"/>
                </a:solidFill>
              </a:rPr>
              <a:t>Computer Science and Engineering (AI &amp; ML)</a:t>
            </a:r>
          </a:p>
        </p:txBody>
      </p:sp>
      <p:sp>
        <p:nvSpPr>
          <p:cNvPr id="4" name="Rectangle: Rounded Corners 3">
            <a:extLst>
              <a:ext uri="{FF2B5EF4-FFF2-40B4-BE49-F238E27FC236}">
                <a16:creationId xmlns:a16="http://schemas.microsoft.com/office/drawing/2014/main" id="{E633CF9A-6584-3818-AAEB-8D376C72E18C}"/>
              </a:ext>
            </a:extLst>
          </p:cNvPr>
          <p:cNvSpPr/>
          <p:nvPr/>
        </p:nvSpPr>
        <p:spPr>
          <a:xfrm>
            <a:off x="0" y="0"/>
            <a:ext cx="1167493" cy="1185587"/>
          </a:xfrm>
          <a:prstGeom prst="roundRect">
            <a:avLst>
              <a:gd name="adj" fmla="val 10026"/>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9A2D00E0-CE4F-DFFD-98F6-E8FDE849189D}"/>
              </a:ext>
            </a:extLst>
          </p:cNvPr>
          <p:cNvSpPr/>
          <p:nvPr/>
        </p:nvSpPr>
        <p:spPr>
          <a:xfrm>
            <a:off x="11025600" y="1187"/>
            <a:ext cx="1166400" cy="118440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EBD45C0-B44C-E027-C584-190204D16264}"/>
              </a:ext>
            </a:extLst>
          </p:cNvPr>
          <p:cNvSpPr txBox="1"/>
          <p:nvPr/>
        </p:nvSpPr>
        <p:spPr>
          <a:xfrm>
            <a:off x="6873943" y="4202949"/>
            <a:ext cx="4937056" cy="164660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IN" sz="2400" b="1" dirty="0"/>
              <a:t>Guided By :</a:t>
            </a:r>
          </a:p>
          <a:p>
            <a:r>
              <a:rPr lang="en-IN" sz="2400" dirty="0"/>
              <a:t>Prof. Mahesh Jadhav</a:t>
            </a:r>
          </a:p>
          <a:p>
            <a:r>
              <a:rPr lang="en-IN" sz="2400" dirty="0"/>
              <a:t>Department of Computer Science and Engineering (AI &amp; ML)</a:t>
            </a:r>
          </a:p>
        </p:txBody>
      </p:sp>
      <p:sp>
        <p:nvSpPr>
          <p:cNvPr id="9" name="TextBox 8">
            <a:extLst>
              <a:ext uri="{FF2B5EF4-FFF2-40B4-BE49-F238E27FC236}">
                <a16:creationId xmlns:a16="http://schemas.microsoft.com/office/drawing/2014/main" id="{37461F61-D9C9-645F-D513-B57E927719B9}"/>
              </a:ext>
            </a:extLst>
          </p:cNvPr>
          <p:cNvSpPr txBox="1"/>
          <p:nvPr/>
        </p:nvSpPr>
        <p:spPr>
          <a:xfrm>
            <a:off x="0" y="6185058"/>
            <a:ext cx="12192000"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400"/>
              <a:t>APRIL, </a:t>
            </a:r>
            <a:r>
              <a:rPr lang="en-IN" sz="2400" dirty="0"/>
              <a:t>2024</a:t>
            </a:r>
          </a:p>
        </p:txBody>
      </p:sp>
      <p:sp>
        <p:nvSpPr>
          <p:cNvPr id="6" name="Slide Number Placeholder 5">
            <a:extLst>
              <a:ext uri="{FF2B5EF4-FFF2-40B4-BE49-F238E27FC236}">
                <a16:creationId xmlns:a16="http://schemas.microsoft.com/office/drawing/2014/main" id="{0010BB94-2E33-ED7F-F2F2-55B783AFB2F5}"/>
              </a:ext>
            </a:extLst>
          </p:cNvPr>
          <p:cNvSpPr>
            <a:spLocks noGrp="1"/>
          </p:cNvSpPr>
          <p:nvPr>
            <p:ph type="sldNum" sz="quarter" idx="4"/>
          </p:nvPr>
        </p:nvSpPr>
        <p:spPr/>
        <p:txBody>
          <a:bodyPr/>
          <a:lstStyle/>
          <a:p>
            <a:fld id="{294A09A9-5501-47C1-A89A-A340965A2BE2}" type="slidenum">
              <a:rPr lang="en-US" smtClean="0"/>
              <a:pPr/>
              <a:t>1</a:t>
            </a:fld>
            <a:endParaRPr lang="en-US" dirty="0"/>
          </a:p>
        </p:txBody>
      </p:sp>
      <p:pic>
        <p:nvPicPr>
          <p:cNvPr id="12" name="Picture 11">
            <a:extLst>
              <a:ext uri="{FF2B5EF4-FFF2-40B4-BE49-F238E27FC236}">
                <a16:creationId xmlns:a16="http://schemas.microsoft.com/office/drawing/2014/main" id="{D702B06C-4B59-AF46-035C-870477883ACC}"/>
              </a:ext>
            </a:extLst>
          </p:cNvPr>
          <p:cNvPicPr>
            <a:picLocks noChangeAspect="1"/>
          </p:cNvPicPr>
          <p:nvPr/>
        </p:nvPicPr>
        <p:blipFill>
          <a:blip r:embed="rId5"/>
          <a:stretch>
            <a:fillRect/>
          </a:stretch>
        </p:blipFill>
        <p:spPr>
          <a:xfrm rot="10800000">
            <a:off x="0" y="4625115"/>
            <a:ext cx="905691" cy="2232885"/>
          </a:xfrm>
          <a:prstGeom prst="rect">
            <a:avLst/>
          </a:prstGeom>
        </p:spPr>
      </p:pic>
      <p:sp>
        <p:nvSpPr>
          <p:cNvPr id="7" name="TextBox 6">
            <a:extLst>
              <a:ext uri="{FF2B5EF4-FFF2-40B4-BE49-F238E27FC236}">
                <a16:creationId xmlns:a16="http://schemas.microsoft.com/office/drawing/2014/main" id="{B0C51EF8-F70A-6277-889A-DF6AD2D73C30}"/>
              </a:ext>
            </a:extLst>
          </p:cNvPr>
          <p:cNvSpPr txBox="1"/>
          <p:nvPr/>
        </p:nvSpPr>
        <p:spPr>
          <a:xfrm>
            <a:off x="381001" y="4202949"/>
            <a:ext cx="4937057" cy="20159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IN" sz="2400" b="1" dirty="0"/>
              <a:t>Submitted By :</a:t>
            </a:r>
          </a:p>
          <a:p>
            <a:r>
              <a:rPr lang="en-US" sz="2400" dirty="0" err="1">
                <a:solidFill>
                  <a:schemeClr val="tx1">
                    <a:lumMod val="85000"/>
                    <a:lumOff val="15000"/>
                  </a:schemeClr>
                </a:solidFill>
              </a:rPr>
              <a:t>Afan</a:t>
            </a:r>
            <a:r>
              <a:rPr lang="en-US" sz="2400" dirty="0">
                <a:solidFill>
                  <a:schemeClr val="tx1">
                    <a:lumMod val="85000"/>
                    <a:lumOff val="15000"/>
                  </a:schemeClr>
                </a:solidFill>
              </a:rPr>
              <a:t> Fondu                  RD-22-0526</a:t>
            </a:r>
          </a:p>
          <a:p>
            <a:r>
              <a:rPr lang="en-US" sz="2400" dirty="0">
                <a:solidFill>
                  <a:schemeClr val="tx1">
                    <a:lumMod val="85000"/>
                    <a:lumOff val="15000"/>
                  </a:schemeClr>
                </a:solidFill>
              </a:rPr>
              <a:t>Raj Joshi                      RD-22-0374</a:t>
            </a:r>
          </a:p>
          <a:p>
            <a:r>
              <a:rPr lang="en-US" sz="2400" dirty="0" err="1">
                <a:solidFill>
                  <a:schemeClr val="tx1">
                    <a:lumMod val="85000"/>
                    <a:lumOff val="15000"/>
                  </a:schemeClr>
                </a:solidFill>
              </a:rPr>
              <a:t>M.Fuzala</a:t>
            </a:r>
            <a:r>
              <a:rPr lang="en-US" sz="2400" dirty="0">
                <a:solidFill>
                  <a:schemeClr val="tx1">
                    <a:lumMod val="85000"/>
                    <a:lumOff val="15000"/>
                  </a:schemeClr>
                </a:solidFill>
              </a:rPr>
              <a:t> </a:t>
            </a:r>
            <a:r>
              <a:rPr lang="en-US" sz="2400" dirty="0" err="1">
                <a:solidFill>
                  <a:schemeClr val="tx1">
                    <a:lumMod val="85000"/>
                    <a:lumOff val="15000"/>
                  </a:schemeClr>
                </a:solidFill>
              </a:rPr>
              <a:t>Pawaskar</a:t>
            </a:r>
            <a:r>
              <a:rPr lang="en-US" sz="2400" dirty="0">
                <a:solidFill>
                  <a:schemeClr val="tx1">
                    <a:lumMod val="85000"/>
                    <a:lumOff val="15000"/>
                  </a:schemeClr>
                </a:solidFill>
              </a:rPr>
              <a:t>     R-21-0190</a:t>
            </a:r>
          </a:p>
          <a:p>
            <a:r>
              <a:rPr lang="en-US" sz="2400" dirty="0">
                <a:solidFill>
                  <a:schemeClr val="tx1">
                    <a:lumMod val="85000"/>
                    <a:lumOff val="15000"/>
                  </a:schemeClr>
                </a:solidFill>
              </a:rPr>
              <a:t>Sahil </a:t>
            </a:r>
            <a:r>
              <a:rPr lang="en-US" sz="2400" dirty="0" err="1">
                <a:solidFill>
                  <a:schemeClr val="tx1">
                    <a:lumMod val="85000"/>
                    <a:lumOff val="15000"/>
                  </a:schemeClr>
                </a:solidFill>
              </a:rPr>
              <a:t>Shivgan</a:t>
            </a:r>
            <a:r>
              <a:rPr lang="en-US" sz="2400" dirty="0">
                <a:solidFill>
                  <a:schemeClr val="tx1">
                    <a:lumMod val="85000"/>
                    <a:lumOff val="15000"/>
                  </a:schemeClr>
                </a:solidFill>
              </a:rPr>
              <a:t>              RD-22-0371</a:t>
            </a:r>
            <a:endParaRPr lang="en-IN" sz="2400" dirty="0"/>
          </a:p>
        </p:txBody>
      </p:sp>
    </p:spTree>
    <p:extLst>
      <p:ext uri="{BB962C8B-B14F-4D97-AF65-F5344CB8AC3E}">
        <p14:creationId xmlns:p14="http://schemas.microsoft.com/office/powerpoint/2010/main" val="75560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4C7-317C-E5B8-67E6-357C6844ED52}"/>
              </a:ext>
            </a:extLst>
          </p:cNvPr>
          <p:cNvSpPr>
            <a:spLocks noGrp="1"/>
          </p:cNvSpPr>
          <p:nvPr>
            <p:ph type="title"/>
          </p:nvPr>
        </p:nvSpPr>
        <p:spPr/>
        <p:txBody>
          <a:bodyPr/>
          <a:lstStyle/>
          <a:p>
            <a:r>
              <a:rPr lang="en-IN" dirty="0"/>
              <a:t>Hardware and Software Requirements</a:t>
            </a:r>
          </a:p>
        </p:txBody>
      </p:sp>
      <p:sp>
        <p:nvSpPr>
          <p:cNvPr id="3" name="Content Placeholder 2">
            <a:extLst>
              <a:ext uri="{FF2B5EF4-FFF2-40B4-BE49-F238E27FC236}">
                <a16:creationId xmlns:a16="http://schemas.microsoft.com/office/drawing/2014/main" id="{CC0618EA-A2EF-BA93-4634-33F14D633FB1}"/>
              </a:ext>
            </a:extLst>
          </p:cNvPr>
          <p:cNvSpPr>
            <a:spLocks noGrp="1"/>
          </p:cNvSpPr>
          <p:nvPr>
            <p:ph idx="1"/>
          </p:nvPr>
        </p:nvSpPr>
        <p:spPr/>
        <p:txBody>
          <a:bodyPr/>
          <a:lstStyle/>
          <a:p>
            <a:pPr marL="457200" indent="-457200">
              <a:buAutoNum type="arabicPeriod"/>
            </a:pPr>
            <a:r>
              <a:rPr lang="en-IN" dirty="0">
                <a:solidFill>
                  <a:schemeClr val="tx1">
                    <a:lumMod val="75000"/>
                    <a:lumOff val="25000"/>
                  </a:schemeClr>
                </a:solidFill>
              </a:rPr>
              <a:t>Processor : Dual-core (2.5 GHz).</a:t>
            </a:r>
          </a:p>
          <a:p>
            <a:pPr marL="457200" indent="-457200">
              <a:buAutoNum type="arabicPeriod"/>
            </a:pPr>
            <a:r>
              <a:rPr lang="en-IN" dirty="0">
                <a:solidFill>
                  <a:schemeClr val="tx1">
                    <a:lumMod val="75000"/>
                    <a:lumOff val="25000"/>
                  </a:schemeClr>
                </a:solidFill>
              </a:rPr>
              <a:t>RAM : Minimum 4GB (8GB or more recommended).</a:t>
            </a:r>
          </a:p>
          <a:p>
            <a:pPr marL="457200" indent="-457200">
              <a:buAutoNum type="arabicPeriod"/>
            </a:pPr>
            <a:r>
              <a:rPr lang="en-IN" dirty="0">
                <a:solidFill>
                  <a:schemeClr val="tx1">
                    <a:lumMod val="75000"/>
                    <a:lumOff val="25000"/>
                  </a:schemeClr>
                </a:solidFill>
              </a:rPr>
              <a:t>Storage : Minimum 1GB free space.</a:t>
            </a:r>
          </a:p>
          <a:p>
            <a:pPr marL="457200" indent="-457200">
              <a:buAutoNum type="arabicPeriod"/>
            </a:pPr>
            <a:r>
              <a:rPr lang="en-IN" dirty="0">
                <a:solidFill>
                  <a:schemeClr val="tx1">
                    <a:lumMod val="75000"/>
                    <a:lumOff val="25000"/>
                  </a:schemeClr>
                </a:solidFill>
              </a:rPr>
              <a:t>Network : Stable internet connection.</a:t>
            </a:r>
          </a:p>
          <a:p>
            <a:pPr marL="457200" indent="-457200">
              <a:buAutoNum type="arabicPeriod"/>
            </a:pPr>
            <a:endParaRPr lang="en-IN"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F36120D1-F5EF-C5B8-26AE-6599E5AA80DF}"/>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7" name="Content Placeholder 6">
            <a:extLst>
              <a:ext uri="{FF2B5EF4-FFF2-40B4-BE49-F238E27FC236}">
                <a16:creationId xmlns:a16="http://schemas.microsoft.com/office/drawing/2014/main" id="{CBEDEE0D-7868-840B-3C46-664805D8D312}"/>
              </a:ext>
            </a:extLst>
          </p:cNvPr>
          <p:cNvSpPr>
            <a:spLocks noGrp="1"/>
          </p:cNvSpPr>
          <p:nvPr>
            <p:ph idx="10"/>
          </p:nvPr>
        </p:nvSpPr>
        <p:spPr/>
        <p:txBody>
          <a:bodyPr/>
          <a:lstStyle/>
          <a:p>
            <a:pPr marL="457200" indent="-457200">
              <a:buAutoNum type="arabicPeriod"/>
            </a:pPr>
            <a:r>
              <a:rPr lang="en-IN" dirty="0">
                <a:solidFill>
                  <a:schemeClr val="tx1">
                    <a:lumMod val="75000"/>
                    <a:lumOff val="25000"/>
                  </a:schemeClr>
                </a:solidFill>
              </a:rPr>
              <a:t>Operating System : Windows 10 or higher.</a:t>
            </a:r>
          </a:p>
          <a:p>
            <a:pPr marL="457200" indent="-457200">
              <a:buAutoNum type="arabicPeriod"/>
            </a:pPr>
            <a:r>
              <a:rPr lang="en-IN" dirty="0">
                <a:solidFill>
                  <a:schemeClr val="tx1">
                    <a:lumMod val="75000"/>
                    <a:lumOff val="25000"/>
                  </a:schemeClr>
                </a:solidFill>
              </a:rPr>
              <a:t>IDE : Visual Studio Code.</a:t>
            </a:r>
          </a:p>
          <a:p>
            <a:pPr marL="457200" indent="-457200">
              <a:buAutoNum type="arabicPeriod"/>
            </a:pPr>
            <a:r>
              <a:rPr lang="en-IN" dirty="0">
                <a:solidFill>
                  <a:schemeClr val="tx1">
                    <a:lumMod val="75000"/>
                    <a:lumOff val="25000"/>
                  </a:schemeClr>
                </a:solidFill>
              </a:rPr>
              <a:t>Node.js : Version 18.1 or higher.</a:t>
            </a:r>
          </a:p>
          <a:p>
            <a:pPr marL="457200" indent="-457200">
              <a:buAutoNum type="arabicPeriod"/>
            </a:pPr>
            <a:r>
              <a:rPr lang="en-IN" dirty="0">
                <a:solidFill>
                  <a:schemeClr val="tx1">
                    <a:lumMod val="75000"/>
                    <a:lumOff val="25000"/>
                  </a:schemeClr>
                </a:solidFill>
              </a:rPr>
              <a:t>MongoDB : MongoDB Atlas (cloud).</a:t>
            </a:r>
          </a:p>
          <a:p>
            <a:pPr marL="457200" indent="-457200">
              <a:buAutoNum type="arabicPeriod"/>
            </a:pPr>
            <a:r>
              <a:rPr lang="en-IN" dirty="0">
                <a:solidFill>
                  <a:schemeClr val="tx1">
                    <a:lumMod val="75000"/>
                    <a:lumOff val="25000"/>
                  </a:schemeClr>
                </a:solidFill>
              </a:rPr>
              <a:t>Browser : Chrome (Latest version).</a:t>
            </a:r>
          </a:p>
          <a:p>
            <a:pPr marL="457200" indent="-457200">
              <a:buAutoNum type="arabicPeriod"/>
            </a:pPr>
            <a:r>
              <a:rPr lang="en-IN" dirty="0">
                <a:solidFill>
                  <a:schemeClr val="tx1">
                    <a:lumMod val="75000"/>
                    <a:lumOff val="25000"/>
                  </a:schemeClr>
                </a:solidFill>
              </a:rPr>
              <a:t>SOCKET.IO</a:t>
            </a:r>
          </a:p>
          <a:p>
            <a:pPr marL="457200" indent="-457200">
              <a:buAutoNum type="arabicPeriod"/>
            </a:pPr>
            <a:endParaRPr lang="en-IN" dirty="0">
              <a:solidFill>
                <a:schemeClr val="tx1">
                  <a:lumMod val="75000"/>
                  <a:lumOff val="25000"/>
                </a:schemeClr>
              </a:solidFill>
            </a:endParaRPr>
          </a:p>
        </p:txBody>
      </p:sp>
      <p:sp>
        <p:nvSpPr>
          <p:cNvPr id="8" name="Content Placeholder 7">
            <a:extLst>
              <a:ext uri="{FF2B5EF4-FFF2-40B4-BE49-F238E27FC236}">
                <a16:creationId xmlns:a16="http://schemas.microsoft.com/office/drawing/2014/main" id="{2A91DA16-C840-708C-84A7-D66C6B95DDB1}"/>
              </a:ext>
            </a:extLst>
          </p:cNvPr>
          <p:cNvSpPr>
            <a:spLocks noGrp="1"/>
          </p:cNvSpPr>
          <p:nvPr>
            <p:ph idx="11"/>
          </p:nvPr>
        </p:nvSpPr>
        <p:spPr/>
        <p:txBody>
          <a:bodyPr/>
          <a:lstStyle/>
          <a:p>
            <a:r>
              <a:rPr lang="en-IN" dirty="0"/>
              <a:t>Hardware Requirements</a:t>
            </a:r>
          </a:p>
        </p:txBody>
      </p:sp>
      <p:sp>
        <p:nvSpPr>
          <p:cNvPr id="9" name="Content Placeholder 8">
            <a:extLst>
              <a:ext uri="{FF2B5EF4-FFF2-40B4-BE49-F238E27FC236}">
                <a16:creationId xmlns:a16="http://schemas.microsoft.com/office/drawing/2014/main" id="{CB3EBA49-9042-4906-005B-228503473F1F}"/>
              </a:ext>
            </a:extLst>
          </p:cNvPr>
          <p:cNvSpPr>
            <a:spLocks noGrp="1"/>
          </p:cNvSpPr>
          <p:nvPr>
            <p:ph idx="12"/>
          </p:nvPr>
        </p:nvSpPr>
        <p:spPr/>
        <p:txBody>
          <a:bodyPr/>
          <a:lstStyle/>
          <a:p>
            <a:r>
              <a:rPr lang="en-IN" dirty="0"/>
              <a:t>Software Requirements</a:t>
            </a:r>
          </a:p>
        </p:txBody>
      </p:sp>
    </p:spTree>
    <p:extLst>
      <p:ext uri="{BB962C8B-B14F-4D97-AF65-F5344CB8AC3E}">
        <p14:creationId xmlns:p14="http://schemas.microsoft.com/office/powerpoint/2010/main" val="3404801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1000"/>
                                        <p:tgtEl>
                                          <p:spTgt spid="9">
                                            <p:txEl>
                                              <p:pRg st="0" end="0"/>
                                            </p:txEl>
                                          </p:spTgt>
                                        </p:tgtEl>
                                      </p:cBhvr>
                                    </p:animEffect>
                                    <p:anim calcmode="lin" valueType="num">
                                      <p:cBhvr>
                                        <p:cTn id="3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 calcmode="lin" valueType="num">
                                      <p:cBhvr additive="base">
                                        <p:cTn id="4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 calcmode="lin" valueType="num">
                                      <p:cBhvr additive="base">
                                        <p:cTn id="51"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 calcmode="lin" valueType="num">
                                      <p:cBhvr additive="base">
                                        <p:cTn id="57"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 calcmode="lin" valueType="num">
                                      <p:cBhvr additive="base">
                                        <p:cTn id="63"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7">
                                            <p:txEl>
                                              <p:pRg st="4" end="4"/>
                                            </p:txEl>
                                          </p:spTgt>
                                        </p:tgtEl>
                                        <p:attrNameLst>
                                          <p:attrName>style.visibility</p:attrName>
                                        </p:attrNameLst>
                                      </p:cBhvr>
                                      <p:to>
                                        <p:strVal val="visible"/>
                                      </p:to>
                                    </p:set>
                                    <p:anim calcmode="lin" valueType="num">
                                      <p:cBhvr additive="base">
                                        <p:cTn id="6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7">
                                            <p:txEl>
                                              <p:pRg st="5" end="5"/>
                                            </p:txEl>
                                          </p:spTgt>
                                        </p:tgtEl>
                                        <p:attrNameLst>
                                          <p:attrName>style.visibility</p:attrName>
                                        </p:attrNameLst>
                                      </p:cBhvr>
                                      <p:to>
                                        <p:strVal val="visible"/>
                                      </p:to>
                                    </p:set>
                                    <p:anim calcmode="lin" valueType="num">
                                      <p:cBhvr additive="base">
                                        <p:cTn id="75"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836566" y="477164"/>
            <a:ext cx="9779183" cy="768531"/>
          </a:xfrm>
        </p:spPr>
        <p:txBody>
          <a:bodyPr/>
          <a:lstStyle/>
          <a:p>
            <a:r>
              <a:rPr lang="en-US" sz="5400" dirty="0"/>
              <a:t>Methodology</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836566" y="1401770"/>
            <a:ext cx="9944646" cy="4798505"/>
          </a:xfrm>
        </p:spPr>
        <p:txBody>
          <a:bodyPr/>
          <a:lstStyle/>
          <a:p>
            <a:pPr algn="l"/>
            <a:r>
              <a:rPr lang="en-US" sz="2000" b="1" i="0" dirty="0">
                <a:solidFill>
                  <a:schemeClr val="tx1">
                    <a:lumMod val="75000"/>
                    <a:lumOff val="25000"/>
                  </a:schemeClr>
                </a:solidFill>
                <a:effectLst/>
              </a:rPr>
              <a:t>Step 1: Defined Project Scope</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Defined the scope, objectives, and requirements for the project.</a:t>
            </a:r>
          </a:p>
          <a:p>
            <a:pPr marL="742950" lvl="1" indent="-285750" algn="l">
              <a:buFont typeface="+mj-lt"/>
              <a:buAutoNum type="arabicPeriod"/>
            </a:pPr>
            <a:r>
              <a:rPr lang="en-US" sz="2000" b="0" i="0" dirty="0">
                <a:solidFill>
                  <a:schemeClr val="tx1">
                    <a:lumMod val="75000"/>
                    <a:lumOff val="25000"/>
                  </a:schemeClr>
                </a:solidFill>
                <a:effectLst/>
              </a:rPr>
              <a:t>Established a clear understanding of the project's goals.</a:t>
            </a:r>
          </a:p>
          <a:p>
            <a:pPr algn="l"/>
            <a:r>
              <a:rPr lang="en-US" sz="2000" b="1" i="0" dirty="0">
                <a:solidFill>
                  <a:schemeClr val="tx1">
                    <a:lumMod val="75000"/>
                    <a:lumOff val="25000"/>
                  </a:schemeClr>
                </a:solidFill>
                <a:effectLst/>
              </a:rPr>
              <a:t>Step 2: Chose Technology Stack</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Evaluated options and selected the MERN Stack (MongoDB, Express, React, Node.js) for development.</a:t>
            </a:r>
          </a:p>
          <a:p>
            <a:pPr algn="l"/>
            <a:r>
              <a:rPr lang="en-US" sz="2000" b="1" i="0" dirty="0">
                <a:solidFill>
                  <a:schemeClr val="tx1">
                    <a:lumMod val="75000"/>
                    <a:lumOff val="25000"/>
                  </a:schemeClr>
                </a:solidFill>
                <a:effectLst/>
              </a:rPr>
              <a:t>Step 3: Designed Database and UI/UX</a:t>
            </a:r>
            <a:endParaRPr lang="en-US" sz="2000" b="0" i="0" dirty="0">
              <a:solidFill>
                <a:schemeClr val="tx1">
                  <a:lumMod val="75000"/>
                  <a:lumOff val="25000"/>
                </a:schemeClr>
              </a:solidFill>
              <a:effectLst/>
            </a:endParaRPr>
          </a:p>
          <a:p>
            <a:pPr marL="742950" lvl="1" indent="-285750">
              <a:buFont typeface="+mj-lt"/>
              <a:buAutoNum type="arabicPeriod"/>
            </a:pPr>
            <a:r>
              <a:rPr lang="en-GB" sz="2000" dirty="0">
                <a:solidFill>
                  <a:schemeClr val="tx1">
                    <a:lumMod val="75000"/>
                    <a:lumOff val="25000"/>
                  </a:schemeClr>
                </a:solidFill>
              </a:rPr>
              <a:t>Designing the database schema using MongoDB for storing user information and chat messages</a:t>
            </a:r>
            <a:r>
              <a:rPr lang="en-US" sz="2000" b="0" i="0" dirty="0">
                <a:solidFill>
                  <a:schemeClr val="tx1">
                    <a:lumMod val="75000"/>
                    <a:lumOff val="25000"/>
                  </a:schemeClr>
                </a:solidFill>
                <a:effectLst/>
              </a:rPr>
              <a:t>.</a:t>
            </a:r>
          </a:p>
          <a:p>
            <a:pPr marL="742950" lvl="1" indent="-285750" algn="l">
              <a:buFont typeface="+mj-lt"/>
              <a:buAutoNum type="arabicPeriod"/>
            </a:pPr>
            <a:r>
              <a:rPr lang="en-US" sz="2000" b="0" i="0" dirty="0">
                <a:solidFill>
                  <a:schemeClr val="tx1">
                    <a:lumMod val="75000"/>
                    <a:lumOff val="25000"/>
                  </a:schemeClr>
                </a:solidFill>
                <a:effectLst/>
              </a:rPr>
              <a:t>Created responsive user interfaces to ensure a smooth user experience.</a:t>
            </a:r>
          </a:p>
          <a:p>
            <a:pPr algn="l"/>
            <a:r>
              <a:rPr lang="en-US" sz="2000" b="1" dirty="0">
                <a:solidFill>
                  <a:schemeClr val="tx1">
                    <a:lumMod val="75000"/>
                    <a:lumOff val="25000"/>
                  </a:schemeClr>
                </a:solidFill>
              </a:rPr>
              <a:t>S</a:t>
            </a:r>
            <a:r>
              <a:rPr lang="en-US" sz="2000" b="1" i="0" dirty="0">
                <a:solidFill>
                  <a:schemeClr val="tx1">
                    <a:lumMod val="75000"/>
                    <a:lumOff val="25000"/>
                  </a:schemeClr>
                </a:solidFill>
                <a:effectLst/>
              </a:rPr>
              <a:t>tep 4: Developed APIs and Authentication</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Developed RESTful APIs using Node.js and Express for data manipulation.</a:t>
            </a:r>
          </a:p>
          <a:p>
            <a:pPr marL="742950" lvl="1" indent="-285750" algn="l">
              <a:buFont typeface="+mj-lt"/>
              <a:buAutoNum type="arabicPeriod"/>
            </a:pPr>
            <a:r>
              <a:rPr lang="en-US" sz="2000" b="0" i="0" dirty="0">
                <a:solidFill>
                  <a:schemeClr val="tx1">
                    <a:lumMod val="75000"/>
                    <a:lumOff val="25000"/>
                  </a:schemeClr>
                </a:solidFill>
                <a:effectLst/>
              </a:rPr>
              <a:t>Implemented user authentication to ensure secure access.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392637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strips(downRigh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strips(downRight)">
                                      <p:cBhvr>
                                        <p:cTn id="18" dur="500"/>
                                        <p:tgtEl>
                                          <p:spTgt spid="3">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strips(downRight)">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strips(downRight)">
                                      <p:cBhvr>
                                        <p:cTn id="26" dur="500"/>
                                        <p:tgtEl>
                                          <p:spTgt spid="3">
                                            <p:txEl>
                                              <p:pRg st="5" end="5"/>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strips(downRight)">
                                      <p:cBhvr>
                                        <p:cTn id="29" dur="500"/>
                                        <p:tgtEl>
                                          <p:spTgt spid="3">
                                            <p:txEl>
                                              <p:pRg st="6" end="6"/>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strips(downRight)">
                                      <p:cBhvr>
                                        <p:cTn id="37" dur="500"/>
                                        <p:tgtEl>
                                          <p:spTgt spid="3">
                                            <p:txEl>
                                              <p:pRg st="8" end="8"/>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strips(downRight)">
                                      <p:cBhvr>
                                        <p:cTn id="40" dur="500"/>
                                        <p:tgtEl>
                                          <p:spTgt spid="3">
                                            <p:txEl>
                                              <p:pRg st="9" end="9"/>
                                            </p:tx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strips(downRight)">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841256" y="477165"/>
            <a:ext cx="9779183" cy="768531"/>
          </a:xfrm>
        </p:spPr>
        <p:txBody>
          <a:bodyPr/>
          <a:lstStyle/>
          <a:p>
            <a:r>
              <a:rPr lang="en-US" sz="5400" dirty="0"/>
              <a:t>Methodology </a:t>
            </a:r>
            <a:r>
              <a:rPr lang="en-US" sz="3200" dirty="0"/>
              <a:t>contd.</a:t>
            </a:r>
            <a:endParaRPr lang="en-IN" sz="32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841256" y="1401770"/>
            <a:ext cx="9944646" cy="4798505"/>
          </a:xfrm>
        </p:spPr>
        <p:txBody>
          <a:bodyPr/>
          <a:lstStyle/>
          <a:p>
            <a:pPr algn="l"/>
            <a:r>
              <a:rPr lang="en-US" sz="2000" b="1" i="0" dirty="0">
                <a:solidFill>
                  <a:schemeClr val="tx1">
                    <a:lumMod val="75000"/>
                    <a:lumOff val="25000"/>
                  </a:schemeClr>
                </a:solidFill>
                <a:effectLst/>
              </a:rPr>
              <a:t>Step </a:t>
            </a:r>
            <a:r>
              <a:rPr lang="en-US" sz="2000" b="1" dirty="0">
                <a:solidFill>
                  <a:schemeClr val="tx1">
                    <a:lumMod val="75000"/>
                    <a:lumOff val="25000"/>
                  </a:schemeClr>
                </a:solidFill>
              </a:rPr>
              <a:t>5</a:t>
            </a:r>
            <a:r>
              <a:rPr lang="en-US" sz="2000" b="1" i="0" dirty="0">
                <a:solidFill>
                  <a:schemeClr val="tx1">
                    <a:lumMod val="75000"/>
                    <a:lumOff val="25000"/>
                  </a:schemeClr>
                </a:solidFill>
                <a:effectLst/>
              </a:rPr>
              <a:t>: Added Real-Time Features and Testing</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Implemented real-time messaging using </a:t>
            </a:r>
            <a:r>
              <a:rPr lang="en-US" sz="2000" dirty="0">
                <a:solidFill>
                  <a:schemeClr val="tx1">
                    <a:lumMod val="75000"/>
                    <a:lumOff val="25000"/>
                  </a:schemeClr>
                </a:solidFill>
              </a:rPr>
              <a:t>SOCKET.IO</a:t>
            </a:r>
            <a:r>
              <a:rPr lang="en-US" sz="2000" b="0" i="0" dirty="0">
                <a:solidFill>
                  <a:schemeClr val="tx1">
                    <a:lumMod val="75000"/>
                    <a:lumOff val="25000"/>
                  </a:schemeClr>
                </a:solidFill>
                <a:effectLst/>
              </a:rPr>
              <a:t> for instant messaging.</a:t>
            </a:r>
          </a:p>
          <a:p>
            <a:pPr marL="742950" lvl="1" indent="-285750" algn="l">
              <a:buFont typeface="+mj-lt"/>
              <a:buAutoNum type="arabicPeriod"/>
            </a:pPr>
            <a:r>
              <a:rPr lang="en-US" sz="2000" b="0" i="0" dirty="0">
                <a:solidFill>
                  <a:schemeClr val="tx1">
                    <a:lumMod val="75000"/>
                    <a:lumOff val="25000"/>
                  </a:schemeClr>
                </a:solidFill>
                <a:effectLst/>
              </a:rPr>
              <a:t>Conducted comprehensive testing, including unit, integration, and user acceptance testing.</a:t>
            </a:r>
          </a:p>
          <a:p>
            <a:pPr algn="l"/>
            <a:r>
              <a:rPr lang="en-US" sz="2000" b="1" i="0" dirty="0">
                <a:solidFill>
                  <a:schemeClr val="tx1">
                    <a:lumMod val="75000"/>
                    <a:lumOff val="25000"/>
                  </a:schemeClr>
                </a:solidFill>
                <a:effectLst/>
              </a:rPr>
              <a:t>Step 6: Deployment and Documentation</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Deployed the application to a cloud hosting provider.</a:t>
            </a:r>
          </a:p>
          <a:p>
            <a:pPr marL="742950" lvl="1" indent="-285750" algn="l">
              <a:buFont typeface="+mj-lt"/>
              <a:buAutoNum type="arabicPeriod"/>
            </a:pPr>
            <a:r>
              <a:rPr lang="en-US" sz="2000" b="0" i="0" dirty="0">
                <a:solidFill>
                  <a:schemeClr val="tx1">
                    <a:lumMod val="75000"/>
                    <a:lumOff val="25000"/>
                  </a:schemeClr>
                </a:solidFill>
                <a:effectLst/>
              </a:rPr>
              <a:t>Maintained clear and organized documentation for codebase and configurations.</a:t>
            </a:r>
          </a:p>
          <a:p>
            <a:pPr algn="l"/>
            <a:r>
              <a:rPr lang="en-US" sz="2000" b="1" i="0" dirty="0">
                <a:solidFill>
                  <a:schemeClr val="tx1">
                    <a:lumMod val="75000"/>
                    <a:lumOff val="25000"/>
                  </a:schemeClr>
                </a:solidFill>
                <a:effectLst/>
              </a:rPr>
              <a:t>Step </a:t>
            </a:r>
            <a:r>
              <a:rPr lang="en-US" sz="2000" b="1" dirty="0">
                <a:solidFill>
                  <a:schemeClr val="tx1">
                    <a:lumMod val="75000"/>
                    <a:lumOff val="25000"/>
                  </a:schemeClr>
                </a:solidFill>
              </a:rPr>
              <a:t>7</a:t>
            </a:r>
            <a:r>
              <a:rPr lang="en-US" sz="2000" b="1" i="0" dirty="0">
                <a:solidFill>
                  <a:schemeClr val="tx1">
                    <a:lumMod val="75000"/>
                    <a:lumOff val="25000"/>
                  </a:schemeClr>
                </a:solidFill>
                <a:effectLst/>
              </a:rPr>
              <a:t>: Website Launch and Ongoing Support</a:t>
            </a:r>
            <a:endParaRPr lang="en-US" sz="2000" b="0" i="0" dirty="0">
              <a:solidFill>
                <a:schemeClr val="tx1">
                  <a:lumMod val="75000"/>
                  <a:lumOff val="25000"/>
                </a:schemeClr>
              </a:solidFill>
              <a:effectLst/>
            </a:endParaRPr>
          </a:p>
          <a:p>
            <a:pPr marL="742950" lvl="1" indent="-285750" algn="l">
              <a:buFont typeface="+mj-lt"/>
              <a:buAutoNum type="arabicPeriod"/>
            </a:pPr>
            <a:r>
              <a:rPr lang="en-US" sz="2000" b="0" i="0" dirty="0">
                <a:solidFill>
                  <a:schemeClr val="tx1">
                    <a:lumMod val="75000"/>
                    <a:lumOff val="25000"/>
                  </a:schemeClr>
                </a:solidFill>
                <a:effectLst/>
              </a:rPr>
              <a:t>Launched the application to the public and ensured accessibility.</a:t>
            </a:r>
          </a:p>
          <a:p>
            <a:pPr marL="742950" lvl="1" indent="-285750" algn="l">
              <a:buFont typeface="+mj-lt"/>
              <a:buAutoNum type="arabicPeriod"/>
            </a:pPr>
            <a:r>
              <a:rPr lang="en-US" sz="2000" b="0" i="0" dirty="0">
                <a:solidFill>
                  <a:schemeClr val="tx1">
                    <a:lumMod val="75000"/>
                    <a:lumOff val="25000"/>
                  </a:schemeClr>
                </a:solidFill>
                <a:effectLst/>
              </a:rPr>
              <a:t>Provided continuous support and monitored for issues.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341050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500"/>
                                        <p:tgtEl>
                                          <p:spTgt spid="3">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strips(downRigh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strips(downRight)">
                                      <p:cBhvr>
                                        <p:cTn id="18" dur="500"/>
                                        <p:tgtEl>
                                          <p:spTgt spid="3">
                                            <p:txEl>
                                              <p:pRg st="3" end="3"/>
                                            </p:txEl>
                                          </p:spTgt>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strips(downRight)">
                                      <p:cBhvr>
                                        <p:cTn id="21" dur="500"/>
                                        <p:tgtEl>
                                          <p:spTgt spid="3">
                                            <p:txEl>
                                              <p:pRg st="4" end="4"/>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strips(downRight)">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strips(downRight)">
                                      <p:cBhvr>
                                        <p:cTn id="29" dur="500"/>
                                        <p:tgtEl>
                                          <p:spTgt spid="3">
                                            <p:txEl>
                                              <p:pRg st="6" end="6"/>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500"/>
                                        <p:tgtEl>
                                          <p:spTgt spid="3">
                                            <p:txEl>
                                              <p:pRg st="7" end="7"/>
                                            </p:txEl>
                                          </p:spTgt>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strips(downRight)">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330924" y="130628"/>
            <a:ext cx="2724930" cy="3398757"/>
          </a:xfrm>
        </p:spPr>
        <p:txBody>
          <a:bodyPr/>
          <a:lstStyle/>
          <a:p>
            <a:r>
              <a:rPr lang="en-IN" dirty="0"/>
              <a:t>Work Flow Diagram</a:t>
            </a:r>
            <a:br>
              <a:rPr lang="en-IN" dirty="0"/>
            </a:br>
            <a:r>
              <a:rPr lang="en-IN" dirty="0"/>
              <a:t>for</a:t>
            </a:r>
            <a:br>
              <a:rPr lang="en-IN" dirty="0"/>
            </a:br>
            <a:r>
              <a:rPr lang="en-IN" dirty="0"/>
              <a:t>Users</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19" name="Picture 18">
            <a:extLst>
              <a:ext uri="{FF2B5EF4-FFF2-40B4-BE49-F238E27FC236}">
                <a16:creationId xmlns:a16="http://schemas.microsoft.com/office/drawing/2014/main" id="{A17664D3-9F01-33BE-FDB1-6D7E0E3DDF16}"/>
              </a:ext>
            </a:extLst>
          </p:cNvPr>
          <p:cNvPicPr>
            <a:picLocks noChangeAspect="1"/>
          </p:cNvPicPr>
          <p:nvPr/>
        </p:nvPicPr>
        <p:blipFill>
          <a:blip r:embed="rId2"/>
          <a:stretch>
            <a:fillRect/>
          </a:stretch>
        </p:blipFill>
        <p:spPr>
          <a:xfrm>
            <a:off x="3854596" y="58847"/>
            <a:ext cx="6586145" cy="6740306"/>
          </a:xfrm>
          <a:prstGeom prst="rect">
            <a:avLst/>
          </a:prstGeom>
        </p:spPr>
      </p:pic>
    </p:spTree>
    <p:extLst>
      <p:ext uri="{BB962C8B-B14F-4D97-AF65-F5344CB8AC3E}">
        <p14:creationId xmlns:p14="http://schemas.microsoft.com/office/powerpoint/2010/main" val="25819855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5C6B-1350-AC9C-D7FD-8FD52FD68666}"/>
              </a:ext>
            </a:extLst>
          </p:cNvPr>
          <p:cNvSpPr>
            <a:spLocks noGrp="1"/>
          </p:cNvSpPr>
          <p:nvPr>
            <p:ph type="title"/>
          </p:nvPr>
        </p:nvSpPr>
        <p:spPr>
          <a:xfrm>
            <a:off x="0" y="0"/>
            <a:ext cx="2724930" cy="1286190"/>
          </a:xfrm>
        </p:spPr>
        <p:txBody>
          <a:bodyPr/>
          <a:lstStyle/>
          <a:p>
            <a:r>
              <a:rPr lang="en-IN" dirty="0"/>
              <a:t>E-R Diagram</a:t>
            </a:r>
          </a:p>
        </p:txBody>
      </p:sp>
      <p:sp>
        <p:nvSpPr>
          <p:cNvPr id="6" name="Slide Number Placeholder 5">
            <a:extLst>
              <a:ext uri="{FF2B5EF4-FFF2-40B4-BE49-F238E27FC236}">
                <a16:creationId xmlns:a16="http://schemas.microsoft.com/office/drawing/2014/main" id="{F2D1B6A5-E5E5-825F-9164-150C430FB7C8}"/>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8" name="Picture 7">
            <a:extLst>
              <a:ext uri="{FF2B5EF4-FFF2-40B4-BE49-F238E27FC236}">
                <a16:creationId xmlns:a16="http://schemas.microsoft.com/office/drawing/2014/main" id="{45B967AE-9D8B-D045-85B7-74A469B4CCA7}"/>
              </a:ext>
            </a:extLst>
          </p:cNvPr>
          <p:cNvPicPr>
            <a:picLocks noChangeAspect="1"/>
          </p:cNvPicPr>
          <p:nvPr/>
        </p:nvPicPr>
        <p:blipFill>
          <a:blip r:embed="rId2"/>
          <a:stretch>
            <a:fillRect/>
          </a:stretch>
        </p:blipFill>
        <p:spPr>
          <a:xfrm>
            <a:off x="2093877" y="450404"/>
            <a:ext cx="9238150" cy="5957192"/>
          </a:xfrm>
          <a:prstGeom prst="rect">
            <a:avLst/>
          </a:prstGeom>
        </p:spPr>
      </p:pic>
    </p:spTree>
    <p:extLst>
      <p:ext uri="{BB962C8B-B14F-4D97-AF65-F5344CB8AC3E}">
        <p14:creationId xmlns:p14="http://schemas.microsoft.com/office/powerpoint/2010/main" val="15975753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Packages Used</a:t>
            </a:r>
            <a:endParaRPr lang="en-IN" sz="32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52110" cy="5748656"/>
          </a:xfrm>
        </p:spPr>
        <p:txBody>
          <a:bodyPr/>
          <a:lstStyle/>
          <a:p>
            <a:pPr marL="342900" indent="-342900">
              <a:lnSpc>
                <a:spcPct val="150000"/>
              </a:lnSpc>
              <a:buFont typeface="+mj-lt"/>
              <a:buAutoNum type="arabicPeriod"/>
            </a:pPr>
            <a:r>
              <a:rPr lang="en-US" sz="2400" dirty="0">
                <a:solidFill>
                  <a:schemeClr val="tx1">
                    <a:lumMod val="75000"/>
                    <a:lumOff val="25000"/>
                  </a:schemeClr>
                </a:solidFill>
              </a:rPr>
              <a:t>Mongo DB</a:t>
            </a:r>
          </a:p>
          <a:p>
            <a:pPr marL="342900" indent="-342900">
              <a:lnSpc>
                <a:spcPct val="150000"/>
              </a:lnSpc>
              <a:buFont typeface="+mj-lt"/>
              <a:buAutoNum type="arabicPeriod"/>
            </a:pPr>
            <a:r>
              <a:rPr lang="en-US" sz="2400" dirty="0">
                <a:solidFill>
                  <a:schemeClr val="tx1">
                    <a:lumMod val="75000"/>
                    <a:lumOff val="25000"/>
                  </a:schemeClr>
                </a:solidFill>
              </a:rPr>
              <a:t>Express </a:t>
            </a:r>
          </a:p>
          <a:p>
            <a:pPr marL="342900" indent="-342900">
              <a:lnSpc>
                <a:spcPct val="150000"/>
              </a:lnSpc>
              <a:buFont typeface="+mj-lt"/>
              <a:buAutoNum type="arabicPeriod"/>
            </a:pPr>
            <a:r>
              <a:rPr lang="en-US" sz="2400" b="0" i="0" dirty="0">
                <a:solidFill>
                  <a:schemeClr val="tx1">
                    <a:lumMod val="75000"/>
                    <a:lumOff val="25000"/>
                  </a:schemeClr>
                </a:solidFill>
                <a:effectLst/>
              </a:rPr>
              <a:t>React</a:t>
            </a:r>
            <a:r>
              <a:rPr lang="en-US" sz="2400" dirty="0">
                <a:solidFill>
                  <a:schemeClr val="tx1">
                    <a:lumMod val="75000"/>
                    <a:lumOff val="25000"/>
                  </a:schemeClr>
                </a:solidFill>
              </a:rPr>
              <a:t>     </a:t>
            </a:r>
          </a:p>
          <a:p>
            <a:pPr marL="342900" indent="-342900" algn="l">
              <a:lnSpc>
                <a:spcPct val="150000"/>
              </a:lnSpc>
              <a:buFont typeface="+mj-lt"/>
              <a:buAutoNum type="arabicPeriod"/>
            </a:pPr>
            <a:r>
              <a:rPr lang="en-US" sz="2400" b="0" i="0" dirty="0" err="1">
                <a:solidFill>
                  <a:schemeClr val="tx1">
                    <a:lumMod val="75000"/>
                    <a:lumOff val="25000"/>
                  </a:schemeClr>
                </a:solidFill>
                <a:effectLst/>
              </a:rPr>
              <a:t>NodeJs</a:t>
            </a:r>
            <a:endParaRPr lang="en-US" sz="2400" b="0" i="0" dirty="0">
              <a:solidFill>
                <a:schemeClr val="tx1">
                  <a:lumMod val="75000"/>
                  <a:lumOff val="25000"/>
                </a:schemeClr>
              </a:solidFill>
              <a:effectLst/>
            </a:endParaRPr>
          </a:p>
          <a:p>
            <a:pPr marL="342900" indent="-342900" algn="l">
              <a:lnSpc>
                <a:spcPct val="150000"/>
              </a:lnSpc>
              <a:buFont typeface="+mj-lt"/>
              <a:buAutoNum type="arabicPeriod"/>
            </a:pPr>
            <a:r>
              <a:rPr lang="en-US" sz="2400" dirty="0">
                <a:solidFill>
                  <a:schemeClr val="tx1">
                    <a:lumMod val="75000"/>
                    <a:lumOff val="25000"/>
                  </a:schemeClr>
                </a:solidFill>
              </a:rPr>
              <a:t>SOCKET.IO</a:t>
            </a:r>
          </a:p>
          <a:p>
            <a:pPr marL="342900" indent="-342900" algn="l">
              <a:lnSpc>
                <a:spcPct val="150000"/>
              </a:lnSpc>
              <a:buFont typeface="+mj-lt"/>
              <a:buAutoNum type="arabicPeriod"/>
            </a:pPr>
            <a:r>
              <a:rPr lang="en-US" sz="2400" b="0" i="0" dirty="0">
                <a:solidFill>
                  <a:schemeClr val="tx1">
                    <a:lumMod val="75000"/>
                    <a:lumOff val="25000"/>
                  </a:schemeClr>
                </a:solidFill>
                <a:effectLst/>
              </a:rPr>
              <a:t>Tailwind</a:t>
            </a:r>
          </a:p>
          <a:p>
            <a:pPr marL="342900" indent="-342900" algn="l">
              <a:lnSpc>
                <a:spcPct val="150000"/>
              </a:lnSpc>
              <a:buFont typeface="+mj-lt"/>
              <a:buAutoNum type="arabicPeriod"/>
            </a:pPr>
            <a:r>
              <a:rPr lang="en-US" sz="2400" dirty="0">
                <a:solidFill>
                  <a:schemeClr val="tx1">
                    <a:lumMod val="75000"/>
                    <a:lumOff val="25000"/>
                  </a:schemeClr>
                </a:solidFill>
              </a:rPr>
              <a:t>BCRYPT </a:t>
            </a:r>
            <a:endParaRPr lang="en-US" sz="2400" b="0" i="0" dirty="0">
              <a:solidFill>
                <a:schemeClr val="tx1">
                  <a:lumMod val="75000"/>
                  <a:lumOff val="25000"/>
                </a:schemeClr>
              </a:solidFill>
              <a:effectLst/>
            </a:endParaRPr>
          </a:p>
          <a:p>
            <a:pPr algn="l"/>
            <a:endParaRPr lang="en-US" sz="1800" b="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4" name="Picture 3">
            <a:extLst>
              <a:ext uri="{FF2B5EF4-FFF2-40B4-BE49-F238E27FC236}">
                <a16:creationId xmlns:a16="http://schemas.microsoft.com/office/drawing/2014/main" id="{18BEEC30-2E89-3947-AB56-420DEA91A6DE}"/>
              </a:ext>
            </a:extLst>
          </p:cNvPr>
          <p:cNvPicPr>
            <a:picLocks noChangeAspect="1"/>
          </p:cNvPicPr>
          <p:nvPr/>
        </p:nvPicPr>
        <p:blipFill>
          <a:blip r:embed="rId2"/>
          <a:stretch>
            <a:fillRect/>
          </a:stretch>
        </p:blipFill>
        <p:spPr>
          <a:xfrm>
            <a:off x="9963938" y="1438689"/>
            <a:ext cx="1319424" cy="1144231"/>
          </a:xfrm>
          <a:prstGeom prst="rect">
            <a:avLst/>
          </a:prstGeom>
        </p:spPr>
      </p:pic>
      <p:pic>
        <p:nvPicPr>
          <p:cNvPr id="5" name="Picture 4">
            <a:extLst>
              <a:ext uri="{FF2B5EF4-FFF2-40B4-BE49-F238E27FC236}">
                <a16:creationId xmlns:a16="http://schemas.microsoft.com/office/drawing/2014/main" id="{63DEC0B7-DB14-8CCF-3836-DA232F1BBB96}"/>
              </a:ext>
            </a:extLst>
          </p:cNvPr>
          <p:cNvPicPr>
            <a:picLocks noChangeAspect="1"/>
          </p:cNvPicPr>
          <p:nvPr/>
        </p:nvPicPr>
        <p:blipFill>
          <a:blip r:embed="rId3"/>
          <a:stretch>
            <a:fillRect/>
          </a:stretch>
        </p:blipFill>
        <p:spPr>
          <a:xfrm>
            <a:off x="5986612" y="1621396"/>
            <a:ext cx="3273295" cy="890641"/>
          </a:xfrm>
          <a:prstGeom prst="rect">
            <a:avLst/>
          </a:prstGeom>
        </p:spPr>
      </p:pic>
      <p:pic>
        <p:nvPicPr>
          <p:cNvPr id="7" name="Picture 6">
            <a:extLst>
              <a:ext uri="{FF2B5EF4-FFF2-40B4-BE49-F238E27FC236}">
                <a16:creationId xmlns:a16="http://schemas.microsoft.com/office/drawing/2014/main" id="{C4597DCF-8D08-B0D4-8739-9BA441CBF0AD}"/>
              </a:ext>
            </a:extLst>
          </p:cNvPr>
          <p:cNvPicPr>
            <a:picLocks noChangeAspect="1"/>
          </p:cNvPicPr>
          <p:nvPr/>
        </p:nvPicPr>
        <p:blipFill>
          <a:blip r:embed="rId4"/>
          <a:stretch>
            <a:fillRect/>
          </a:stretch>
        </p:blipFill>
        <p:spPr>
          <a:xfrm>
            <a:off x="3508590" y="3044124"/>
            <a:ext cx="2059652" cy="1263062"/>
          </a:xfrm>
          <a:prstGeom prst="rect">
            <a:avLst/>
          </a:prstGeom>
        </p:spPr>
      </p:pic>
      <p:pic>
        <p:nvPicPr>
          <p:cNvPr id="8" name="Picture 7">
            <a:extLst>
              <a:ext uri="{FF2B5EF4-FFF2-40B4-BE49-F238E27FC236}">
                <a16:creationId xmlns:a16="http://schemas.microsoft.com/office/drawing/2014/main" id="{B67EBC31-02CD-D737-0534-C0514525A2A9}"/>
              </a:ext>
            </a:extLst>
          </p:cNvPr>
          <p:cNvPicPr>
            <a:picLocks noChangeAspect="1"/>
          </p:cNvPicPr>
          <p:nvPr/>
        </p:nvPicPr>
        <p:blipFill>
          <a:blip r:embed="rId5"/>
          <a:stretch>
            <a:fillRect/>
          </a:stretch>
        </p:blipFill>
        <p:spPr>
          <a:xfrm>
            <a:off x="3794251" y="1137065"/>
            <a:ext cx="1488330" cy="1488330"/>
          </a:xfrm>
          <a:prstGeom prst="rect">
            <a:avLst/>
          </a:prstGeom>
        </p:spPr>
      </p:pic>
      <p:pic>
        <p:nvPicPr>
          <p:cNvPr id="1026" name="Picture 2" descr="Bcrypt Hash Generator &amp; Verifier">
            <a:extLst>
              <a:ext uri="{FF2B5EF4-FFF2-40B4-BE49-F238E27FC236}">
                <a16:creationId xmlns:a16="http://schemas.microsoft.com/office/drawing/2014/main" id="{F3AC3201-29D4-7031-9A99-BD74D744F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9604" y="4843211"/>
            <a:ext cx="1537624" cy="1537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92630F-BA40-914F-A64F-8F319BD66D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1628" y="3008072"/>
            <a:ext cx="2184043" cy="13351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2E670F8-0C8E-0CCF-EB6E-9413EF4FF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0518" y="2802915"/>
            <a:ext cx="1745482" cy="174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55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500"/>
                                        <p:tgtEl>
                                          <p:spTgt spid="3">
                                            <p:txEl>
                                              <p:pRg st="2" end="2"/>
                                            </p:txEl>
                                          </p:spTgt>
                                        </p:tgtEl>
                                      </p:cBhvr>
                                    </p:animEffect>
                                  </p:childTnLst>
                                </p:cTn>
                              </p:par>
                              <p:par>
                                <p:cTn id="18" presetID="18" presetClass="entr" presetSubtype="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Right)">
                                      <p:cBhvr>
                                        <p:cTn id="20" dur="500"/>
                                        <p:tgtEl>
                                          <p:spTgt spid="4"/>
                                        </p:tgtEl>
                                      </p:cBhvr>
                                    </p:animEffect>
                                  </p:childTnLst>
                                </p:cTn>
                              </p:par>
                              <p:par>
                                <p:cTn id="21" presetID="18" presetClass="entr" presetSubtype="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trips(downRight)">
                                      <p:cBhvr>
                                        <p:cTn id="23" dur="500"/>
                                        <p:tgtEl>
                                          <p:spTgt spid="5"/>
                                        </p:tgtEl>
                                      </p:cBhvr>
                                    </p:animEffect>
                                  </p:childTnLst>
                                </p:cTn>
                              </p:par>
                              <p:par>
                                <p:cTn id="24" presetID="18" presetClass="entr" presetSubtype="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strips(downRight)">
                                      <p:cBhvr>
                                        <p:cTn id="31" dur="500"/>
                                        <p:tgtEl>
                                          <p:spTgt spid="3">
                                            <p:txEl>
                                              <p:pRg st="3" end="3"/>
                                            </p:txEl>
                                          </p:spTgt>
                                        </p:tgtEl>
                                      </p:cBhvr>
                                    </p:animEffect>
                                  </p:childTnLst>
                                </p:cTn>
                              </p:par>
                              <p:par>
                                <p:cTn id="32" presetID="18" presetClass="entr" presetSubtype="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strips(downRigh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strips(downRight)">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strips(downRigh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strips(downRight)">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Challenges Faced</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sz="1900" dirty="0">
                <a:solidFill>
                  <a:schemeClr val="tx1">
                    <a:lumMod val="75000"/>
                    <a:lumOff val="25000"/>
                  </a:schemeClr>
                </a:solidFill>
              </a:rPr>
              <a:t>There were various technical challenges faced by us while developing this web application. Some major of them are listed below:</a:t>
            </a:r>
          </a:p>
          <a:p>
            <a:pPr marL="342900" indent="-342900" algn="l">
              <a:buFont typeface="+mj-lt"/>
              <a:buAutoNum type="arabicPeriod"/>
            </a:pPr>
            <a:r>
              <a:rPr lang="en-US" sz="1900" b="1" i="0" dirty="0">
                <a:solidFill>
                  <a:schemeClr val="tx1">
                    <a:lumMod val="75000"/>
                    <a:lumOff val="25000"/>
                  </a:schemeClr>
                </a:solidFill>
                <a:effectLst/>
              </a:rPr>
              <a:t>Database Design and Modeling:</a:t>
            </a:r>
            <a:r>
              <a:rPr lang="en-US" sz="1900" b="0" i="0" dirty="0">
                <a:solidFill>
                  <a:schemeClr val="tx1">
                    <a:lumMod val="75000"/>
                    <a:lumOff val="25000"/>
                  </a:schemeClr>
                </a:solidFill>
                <a:effectLst/>
              </a:rPr>
              <a:t> Designing an efficient and scalable database schema that meets the requirements of an Chat App platform was complex.</a:t>
            </a:r>
          </a:p>
          <a:p>
            <a:pPr marL="342900" indent="-342900" algn="l">
              <a:buFont typeface="+mj-lt"/>
              <a:buAutoNum type="arabicPeriod"/>
            </a:pPr>
            <a:r>
              <a:rPr lang="en-US" sz="1900" b="1" i="0" dirty="0">
                <a:solidFill>
                  <a:schemeClr val="tx1">
                    <a:lumMod val="75000"/>
                    <a:lumOff val="25000"/>
                  </a:schemeClr>
                </a:solidFill>
                <a:effectLst/>
              </a:rPr>
              <a:t>Front-End User Experience:</a:t>
            </a:r>
            <a:r>
              <a:rPr lang="en-US" sz="1900" b="0" i="0" dirty="0">
                <a:solidFill>
                  <a:schemeClr val="tx1">
                    <a:lumMod val="75000"/>
                    <a:lumOff val="25000"/>
                  </a:schemeClr>
                </a:solidFill>
                <a:effectLst/>
              </a:rPr>
              <a:t> Designing an intuitive and responsive user interface that provides a seamless chatting experience required careful consideration of design principles.</a:t>
            </a:r>
            <a:endParaRPr lang="en-US" sz="1900" dirty="0">
              <a:solidFill>
                <a:schemeClr val="tx1">
                  <a:lumMod val="75000"/>
                  <a:lumOff val="25000"/>
                </a:schemeClr>
              </a:solidFill>
            </a:endParaRPr>
          </a:p>
          <a:p>
            <a:pPr marL="342900" indent="-342900" algn="l">
              <a:buFont typeface="+mj-lt"/>
              <a:buAutoNum type="arabicPeriod"/>
            </a:pPr>
            <a:r>
              <a:rPr lang="en-US" sz="1900" b="1" i="0" dirty="0">
                <a:solidFill>
                  <a:schemeClr val="tx1">
                    <a:lumMod val="75000"/>
                    <a:lumOff val="25000"/>
                  </a:schemeClr>
                </a:solidFill>
                <a:effectLst/>
              </a:rPr>
              <a:t>Real-Time Updates:</a:t>
            </a:r>
            <a:r>
              <a:rPr lang="en-US" sz="1900" b="0" i="0" dirty="0">
                <a:solidFill>
                  <a:schemeClr val="tx1">
                    <a:lumMod val="75000"/>
                    <a:lumOff val="25000"/>
                  </a:schemeClr>
                </a:solidFill>
                <a:effectLst/>
              </a:rPr>
              <a:t> Implementing real-time updates for user chats and groups required understanding Socket's and managing real-time data flow.</a:t>
            </a:r>
          </a:p>
          <a:p>
            <a:pPr marL="342900" indent="-342900" algn="l">
              <a:buFont typeface="+mj-lt"/>
              <a:buAutoNum type="arabicPeriod"/>
            </a:pPr>
            <a:r>
              <a:rPr lang="en-US" sz="1900" b="1" i="0" dirty="0">
                <a:solidFill>
                  <a:schemeClr val="tx1">
                    <a:lumMod val="75000"/>
                    <a:lumOff val="25000"/>
                  </a:schemeClr>
                </a:solidFill>
                <a:effectLst/>
              </a:rPr>
              <a:t>Testing and Debugging:</a:t>
            </a:r>
            <a:r>
              <a:rPr lang="en-US" sz="1900" b="0" i="0" dirty="0">
                <a:solidFill>
                  <a:schemeClr val="tx1">
                    <a:lumMod val="75000"/>
                    <a:lumOff val="25000"/>
                  </a:schemeClr>
                </a:solidFill>
                <a:effectLst/>
              </a:rPr>
              <a:t> Identifying and resolving bugs across the entire stack, from front-end to back-end, while maintaining a consistent user experience was time-consuming.</a:t>
            </a:r>
            <a:endParaRPr lang="en-US" sz="1900" dirty="0">
              <a:solidFill>
                <a:schemeClr val="tx1">
                  <a:lumMod val="75000"/>
                  <a:lumOff val="25000"/>
                </a:schemeClr>
              </a:solidFill>
            </a:endParaRPr>
          </a:p>
          <a:p>
            <a:pPr marL="342900" indent="-342900" algn="l">
              <a:buFont typeface="+mj-lt"/>
              <a:buAutoNum type="arabicPeriod"/>
            </a:pPr>
            <a:r>
              <a:rPr lang="en-US" sz="1900" b="1" i="0" dirty="0">
                <a:solidFill>
                  <a:schemeClr val="tx1">
                    <a:lumMod val="75000"/>
                    <a:lumOff val="25000"/>
                  </a:schemeClr>
                </a:solidFill>
                <a:effectLst/>
              </a:rPr>
              <a:t>Version Control and Collaboration:</a:t>
            </a:r>
            <a:r>
              <a:rPr lang="en-US" sz="1900" b="0" i="0" dirty="0">
                <a:solidFill>
                  <a:schemeClr val="tx1">
                    <a:lumMod val="75000"/>
                    <a:lumOff val="25000"/>
                  </a:schemeClr>
                </a:solidFill>
                <a:effectLst/>
              </a:rPr>
              <a:t> Coordinating the work of a development team using version control systems and resolving merge conflicts were ongoing challenges.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13896192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2273636" cy="523220"/>
          </a:xfrm>
          <a:prstGeom prst="rect">
            <a:avLst/>
          </a:prstGeom>
          <a:noFill/>
        </p:spPr>
        <p:txBody>
          <a:bodyPr wrap="none" rtlCol="0">
            <a:spAutoFit/>
          </a:bodyPr>
          <a:lstStyle/>
          <a:p>
            <a:r>
              <a:rPr lang="en-IN" sz="2800" dirty="0">
                <a:latin typeface="+mj-lt"/>
              </a:rPr>
              <a:t>1. Login Page</a:t>
            </a:r>
          </a:p>
        </p:txBody>
      </p:sp>
      <p:pic>
        <p:nvPicPr>
          <p:cNvPr id="3" name="Picture 2">
            <a:extLst>
              <a:ext uri="{FF2B5EF4-FFF2-40B4-BE49-F238E27FC236}">
                <a16:creationId xmlns:a16="http://schemas.microsoft.com/office/drawing/2014/main" id="{8694D755-BF1D-3334-2107-00A7CCB67594}"/>
              </a:ext>
            </a:extLst>
          </p:cNvPr>
          <p:cNvPicPr>
            <a:picLocks noChangeAspect="1"/>
          </p:cNvPicPr>
          <p:nvPr/>
        </p:nvPicPr>
        <p:blipFill>
          <a:blip r:embed="rId2"/>
          <a:stretch>
            <a:fillRect/>
          </a:stretch>
        </p:blipFill>
        <p:spPr>
          <a:xfrm>
            <a:off x="2681151" y="1881051"/>
            <a:ext cx="6445431" cy="4679310"/>
          </a:xfrm>
          <a:prstGeom prst="rect">
            <a:avLst/>
          </a:prstGeom>
        </p:spPr>
      </p:pic>
    </p:spTree>
    <p:extLst>
      <p:ext uri="{BB962C8B-B14F-4D97-AF65-F5344CB8AC3E}">
        <p14:creationId xmlns:p14="http://schemas.microsoft.com/office/powerpoint/2010/main" val="16752021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2783391" cy="523220"/>
          </a:xfrm>
          <a:prstGeom prst="rect">
            <a:avLst/>
          </a:prstGeom>
          <a:noFill/>
        </p:spPr>
        <p:txBody>
          <a:bodyPr wrap="none" rtlCol="0">
            <a:spAutoFit/>
          </a:bodyPr>
          <a:lstStyle/>
          <a:p>
            <a:r>
              <a:rPr lang="en-IN" sz="2800" dirty="0">
                <a:latin typeface="+mj-lt"/>
              </a:rPr>
              <a:t>2. Google Sign In</a:t>
            </a:r>
          </a:p>
        </p:txBody>
      </p:sp>
      <p:pic>
        <p:nvPicPr>
          <p:cNvPr id="3" name="Picture 2">
            <a:extLst>
              <a:ext uri="{FF2B5EF4-FFF2-40B4-BE49-F238E27FC236}">
                <a16:creationId xmlns:a16="http://schemas.microsoft.com/office/drawing/2014/main" id="{E684AD83-479E-9102-258A-943E282D07F4}"/>
              </a:ext>
            </a:extLst>
          </p:cNvPr>
          <p:cNvPicPr>
            <a:picLocks noChangeAspect="1"/>
          </p:cNvPicPr>
          <p:nvPr/>
        </p:nvPicPr>
        <p:blipFill>
          <a:blip r:embed="rId2"/>
          <a:stretch>
            <a:fillRect/>
          </a:stretch>
        </p:blipFill>
        <p:spPr>
          <a:xfrm>
            <a:off x="2900407" y="1694922"/>
            <a:ext cx="6313351" cy="5026553"/>
          </a:xfrm>
          <a:prstGeom prst="rect">
            <a:avLst/>
          </a:prstGeom>
        </p:spPr>
      </p:pic>
    </p:spTree>
    <p:extLst>
      <p:ext uri="{BB962C8B-B14F-4D97-AF65-F5344CB8AC3E}">
        <p14:creationId xmlns:p14="http://schemas.microsoft.com/office/powerpoint/2010/main" val="270698127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231910"/>
            <a:ext cx="2527936" cy="523220"/>
          </a:xfrm>
          <a:prstGeom prst="rect">
            <a:avLst/>
          </a:prstGeom>
          <a:noFill/>
        </p:spPr>
        <p:txBody>
          <a:bodyPr wrap="none" rtlCol="0">
            <a:spAutoFit/>
          </a:bodyPr>
          <a:lstStyle/>
          <a:p>
            <a:r>
              <a:rPr lang="en-IN" sz="2800" dirty="0">
                <a:latin typeface="+mj-lt"/>
              </a:rPr>
              <a:t>3. Profile Photo</a:t>
            </a:r>
          </a:p>
        </p:txBody>
      </p:sp>
      <p:pic>
        <p:nvPicPr>
          <p:cNvPr id="5" name="Picture 4">
            <a:extLst>
              <a:ext uri="{FF2B5EF4-FFF2-40B4-BE49-F238E27FC236}">
                <a16:creationId xmlns:a16="http://schemas.microsoft.com/office/drawing/2014/main" id="{3F178EEC-6069-EBB0-3A2C-ABB1698692AC}"/>
              </a:ext>
            </a:extLst>
          </p:cNvPr>
          <p:cNvPicPr>
            <a:picLocks noChangeAspect="1"/>
          </p:cNvPicPr>
          <p:nvPr/>
        </p:nvPicPr>
        <p:blipFill>
          <a:blip r:embed="rId2"/>
          <a:stretch>
            <a:fillRect/>
          </a:stretch>
        </p:blipFill>
        <p:spPr>
          <a:xfrm>
            <a:off x="2027544" y="2038726"/>
            <a:ext cx="8125732" cy="4438274"/>
          </a:xfrm>
          <a:prstGeom prst="rect">
            <a:avLst/>
          </a:prstGeom>
        </p:spPr>
      </p:pic>
    </p:spTree>
    <p:extLst>
      <p:ext uri="{BB962C8B-B14F-4D97-AF65-F5344CB8AC3E}">
        <p14:creationId xmlns:p14="http://schemas.microsoft.com/office/powerpoint/2010/main" val="274217674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27560" y="1693854"/>
            <a:ext cx="7323366" cy="1735146"/>
          </a:xfrm>
        </p:spPr>
        <p:txBody>
          <a:bodyPr/>
          <a:lstStyle/>
          <a:p>
            <a:r>
              <a:rPr lang="en-US"/>
              <a:t>Real Time Chat App using SOCKET.IO</a:t>
            </a: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2246128" cy="523220"/>
          </a:xfrm>
          <a:prstGeom prst="rect">
            <a:avLst/>
          </a:prstGeom>
          <a:noFill/>
        </p:spPr>
        <p:txBody>
          <a:bodyPr wrap="none" rtlCol="0">
            <a:spAutoFit/>
          </a:bodyPr>
          <a:lstStyle/>
          <a:p>
            <a:r>
              <a:rPr lang="en-IN" sz="2800" dirty="0">
                <a:latin typeface="+mj-lt"/>
              </a:rPr>
              <a:t>4. Dashboard</a:t>
            </a:r>
          </a:p>
        </p:txBody>
      </p:sp>
      <p:pic>
        <p:nvPicPr>
          <p:cNvPr id="3" name="Picture 2">
            <a:extLst>
              <a:ext uri="{FF2B5EF4-FFF2-40B4-BE49-F238E27FC236}">
                <a16:creationId xmlns:a16="http://schemas.microsoft.com/office/drawing/2014/main" id="{ED962C8D-CB8C-5028-7786-3314019505D7}"/>
              </a:ext>
            </a:extLst>
          </p:cNvPr>
          <p:cNvPicPr>
            <a:picLocks noChangeAspect="1"/>
          </p:cNvPicPr>
          <p:nvPr/>
        </p:nvPicPr>
        <p:blipFill>
          <a:blip r:embed="rId2"/>
          <a:stretch>
            <a:fillRect/>
          </a:stretch>
        </p:blipFill>
        <p:spPr>
          <a:xfrm>
            <a:off x="1767204" y="2148385"/>
            <a:ext cx="8386071" cy="3543593"/>
          </a:xfrm>
          <a:prstGeom prst="rect">
            <a:avLst/>
          </a:prstGeom>
          <a:ln w="9525">
            <a:solidFill>
              <a:schemeClr val="tx1"/>
            </a:solidFill>
          </a:ln>
        </p:spPr>
      </p:pic>
    </p:spTree>
    <p:extLst>
      <p:ext uri="{BB962C8B-B14F-4D97-AF65-F5344CB8AC3E}">
        <p14:creationId xmlns:p14="http://schemas.microsoft.com/office/powerpoint/2010/main" val="21354194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2310120" cy="523220"/>
          </a:xfrm>
          <a:prstGeom prst="rect">
            <a:avLst/>
          </a:prstGeom>
          <a:noFill/>
        </p:spPr>
        <p:txBody>
          <a:bodyPr wrap="none" rtlCol="0">
            <a:spAutoFit/>
          </a:bodyPr>
          <a:lstStyle/>
          <a:p>
            <a:r>
              <a:rPr lang="en-IN" sz="2800" dirty="0">
                <a:latin typeface="+mj-lt"/>
              </a:rPr>
              <a:t>5. Group Chat</a:t>
            </a:r>
          </a:p>
        </p:txBody>
      </p:sp>
      <p:pic>
        <p:nvPicPr>
          <p:cNvPr id="3" name="Picture 2">
            <a:extLst>
              <a:ext uri="{FF2B5EF4-FFF2-40B4-BE49-F238E27FC236}">
                <a16:creationId xmlns:a16="http://schemas.microsoft.com/office/drawing/2014/main" id="{3B60896A-BE9F-C5C5-3F72-D87C808FA896}"/>
              </a:ext>
            </a:extLst>
          </p:cNvPr>
          <p:cNvPicPr>
            <a:picLocks noChangeAspect="1"/>
          </p:cNvPicPr>
          <p:nvPr/>
        </p:nvPicPr>
        <p:blipFill>
          <a:blip r:embed="rId2"/>
          <a:stretch>
            <a:fillRect/>
          </a:stretch>
        </p:blipFill>
        <p:spPr>
          <a:xfrm>
            <a:off x="2157366" y="2020480"/>
            <a:ext cx="7387227" cy="3828628"/>
          </a:xfrm>
          <a:prstGeom prst="rect">
            <a:avLst/>
          </a:prstGeom>
          <a:ln w="9525">
            <a:solidFill>
              <a:schemeClr val="tx1"/>
            </a:solidFill>
          </a:ln>
        </p:spPr>
      </p:pic>
    </p:spTree>
    <p:extLst>
      <p:ext uri="{BB962C8B-B14F-4D97-AF65-F5344CB8AC3E}">
        <p14:creationId xmlns:p14="http://schemas.microsoft.com/office/powerpoint/2010/main" val="282203307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636C-BFDC-6775-8B9A-B556709E9D8B}"/>
              </a:ext>
            </a:extLst>
          </p:cNvPr>
          <p:cNvSpPr>
            <a:spLocks noGrp="1"/>
          </p:cNvSpPr>
          <p:nvPr>
            <p:ph type="title"/>
          </p:nvPr>
        </p:nvSpPr>
        <p:spPr>
          <a:xfrm>
            <a:off x="1167492" y="381000"/>
            <a:ext cx="9779183" cy="724989"/>
          </a:xfrm>
        </p:spPr>
        <p:txBody>
          <a:bodyPr/>
          <a:lstStyle/>
          <a:p>
            <a:r>
              <a:rPr lang="en-IN" sz="5400" dirty="0"/>
              <a:t>Key Feature For End User</a:t>
            </a:r>
          </a:p>
        </p:txBody>
      </p:sp>
      <p:sp>
        <p:nvSpPr>
          <p:cNvPr id="6" name="Slide Number Placeholder 5">
            <a:extLst>
              <a:ext uri="{FF2B5EF4-FFF2-40B4-BE49-F238E27FC236}">
                <a16:creationId xmlns:a16="http://schemas.microsoft.com/office/drawing/2014/main" id="{13EEA385-F3A4-06CD-B6F6-ABBD88620DF4}"/>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9" name="TextBox 8">
            <a:extLst>
              <a:ext uri="{FF2B5EF4-FFF2-40B4-BE49-F238E27FC236}">
                <a16:creationId xmlns:a16="http://schemas.microsoft.com/office/drawing/2014/main" id="{66653F97-ED84-F50A-DF58-EE2CDC77D8F3}"/>
              </a:ext>
            </a:extLst>
          </p:cNvPr>
          <p:cNvSpPr txBox="1"/>
          <p:nvPr/>
        </p:nvSpPr>
        <p:spPr>
          <a:xfrm>
            <a:off x="1167492" y="1105989"/>
            <a:ext cx="3265894" cy="523220"/>
          </a:xfrm>
          <a:prstGeom prst="rect">
            <a:avLst/>
          </a:prstGeom>
          <a:noFill/>
        </p:spPr>
        <p:txBody>
          <a:bodyPr wrap="none" rtlCol="0">
            <a:spAutoFit/>
          </a:bodyPr>
          <a:lstStyle/>
          <a:p>
            <a:r>
              <a:rPr lang="en-IN" sz="2800" dirty="0">
                <a:latin typeface="+mj-lt"/>
              </a:rPr>
              <a:t>6. Emojis Supported</a:t>
            </a:r>
          </a:p>
        </p:txBody>
      </p:sp>
      <p:pic>
        <p:nvPicPr>
          <p:cNvPr id="3" name="Picture 2">
            <a:extLst>
              <a:ext uri="{FF2B5EF4-FFF2-40B4-BE49-F238E27FC236}">
                <a16:creationId xmlns:a16="http://schemas.microsoft.com/office/drawing/2014/main" id="{CCD2509F-444D-43C7-D9DB-B7CAF9D9209E}"/>
              </a:ext>
            </a:extLst>
          </p:cNvPr>
          <p:cNvPicPr>
            <a:picLocks noChangeAspect="1"/>
          </p:cNvPicPr>
          <p:nvPr/>
        </p:nvPicPr>
        <p:blipFill>
          <a:blip r:embed="rId2"/>
          <a:stretch>
            <a:fillRect/>
          </a:stretch>
        </p:blipFill>
        <p:spPr>
          <a:xfrm>
            <a:off x="1940304" y="2150653"/>
            <a:ext cx="8744465" cy="3448958"/>
          </a:xfrm>
          <a:prstGeom prst="rect">
            <a:avLst/>
          </a:prstGeom>
          <a:ln w="9525">
            <a:solidFill>
              <a:schemeClr val="tx1"/>
            </a:solidFill>
          </a:ln>
        </p:spPr>
      </p:pic>
    </p:spTree>
    <p:extLst>
      <p:ext uri="{BB962C8B-B14F-4D97-AF65-F5344CB8AC3E}">
        <p14:creationId xmlns:p14="http://schemas.microsoft.com/office/powerpoint/2010/main" val="267163752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Future Scope</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US" sz="1900" i="0" dirty="0">
                <a:solidFill>
                  <a:schemeClr val="tx1">
                    <a:lumMod val="75000"/>
                    <a:lumOff val="25000"/>
                  </a:schemeClr>
                </a:solidFill>
                <a:effectLst/>
              </a:rPr>
              <a:t>In the future, we envision enhancing the user experience and expanding the functionalities of the chat app. Some of the potential areas for future development include:</a:t>
            </a:r>
          </a:p>
          <a:p>
            <a:pPr>
              <a:buFont typeface="+mj-lt"/>
              <a:buAutoNum type="arabicPeriod"/>
            </a:pPr>
            <a:r>
              <a:rPr lang="en-GB" sz="1900" b="1" dirty="0">
                <a:solidFill>
                  <a:schemeClr val="tx1">
                    <a:lumMod val="75000"/>
                    <a:lumOff val="25000"/>
                  </a:schemeClr>
                </a:solidFill>
              </a:rPr>
              <a:t>Enhanced User Experience</a:t>
            </a:r>
            <a:r>
              <a:rPr lang="en-GB" sz="1900" dirty="0">
                <a:solidFill>
                  <a:schemeClr val="tx1">
                    <a:lumMod val="75000"/>
                    <a:lumOff val="25000"/>
                  </a:schemeClr>
                </a:solidFill>
              </a:rPr>
              <a:t>: Integrate multimedia support (images, videos, files) to enrich conversations and engage users more effectively.</a:t>
            </a:r>
          </a:p>
          <a:p>
            <a:pPr>
              <a:buFont typeface="+mj-lt"/>
              <a:buAutoNum type="arabicPeriod"/>
            </a:pPr>
            <a:r>
              <a:rPr lang="en-GB" sz="1900" b="1" dirty="0">
                <a:solidFill>
                  <a:schemeClr val="tx1">
                    <a:lumMod val="75000"/>
                    <a:lumOff val="25000"/>
                  </a:schemeClr>
                </a:solidFill>
              </a:rPr>
              <a:t>Advanced Security Features</a:t>
            </a:r>
            <a:r>
              <a:rPr lang="en-GB" sz="1900" dirty="0">
                <a:solidFill>
                  <a:schemeClr val="tx1">
                    <a:lumMod val="75000"/>
                    <a:lumOff val="25000"/>
                  </a:schemeClr>
                </a:solidFill>
              </a:rPr>
              <a:t>: Implement end-to-end encryption to ensure user privacy and security of sensitive data exchanged within the chat application.</a:t>
            </a:r>
          </a:p>
          <a:p>
            <a:pPr>
              <a:buFont typeface="+mj-lt"/>
              <a:buAutoNum type="arabicPeriod"/>
            </a:pPr>
            <a:r>
              <a:rPr lang="en-GB" sz="1900" b="1" dirty="0">
                <a:solidFill>
                  <a:schemeClr val="tx1">
                    <a:lumMod val="75000"/>
                    <a:lumOff val="25000"/>
                  </a:schemeClr>
                </a:solidFill>
              </a:rPr>
              <a:t>AI-Powered Chatbot Integration</a:t>
            </a:r>
            <a:r>
              <a:rPr lang="en-GB" sz="1900" dirty="0">
                <a:solidFill>
                  <a:schemeClr val="tx1">
                    <a:lumMod val="75000"/>
                    <a:lumOff val="25000"/>
                  </a:schemeClr>
                </a:solidFill>
              </a:rPr>
              <a:t>: Incorporate natural language processing (NLP) algorithms to create intelligent chatbots capable of assisting users with frequently asked questions and tasks.</a:t>
            </a:r>
          </a:p>
          <a:p>
            <a:pPr>
              <a:buFont typeface="+mj-lt"/>
              <a:buAutoNum type="arabicPeriod"/>
            </a:pPr>
            <a:r>
              <a:rPr lang="en-GB" sz="1900" b="1" dirty="0">
                <a:solidFill>
                  <a:schemeClr val="tx1">
                    <a:lumMod val="75000"/>
                    <a:lumOff val="25000"/>
                  </a:schemeClr>
                </a:solidFill>
              </a:rPr>
              <a:t>Real-Time Translation</a:t>
            </a:r>
            <a:r>
              <a:rPr lang="en-GB" sz="1900" dirty="0">
                <a:solidFill>
                  <a:schemeClr val="tx1">
                    <a:lumMod val="75000"/>
                    <a:lumOff val="25000"/>
                  </a:schemeClr>
                </a:solidFill>
              </a:rPr>
              <a:t>: Integrate machine translation services to enable real-time language translation, facilitating communication between users from different linguistic backgrounds.</a:t>
            </a:r>
            <a:endParaRPr lang="en-US" sz="190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2366377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339DB8-1C70-F505-E757-82B37858ACDE}"/>
              </a:ext>
            </a:extLst>
          </p:cNvPr>
          <p:cNvSpPr/>
          <p:nvPr/>
        </p:nvSpPr>
        <p:spPr>
          <a:xfrm>
            <a:off x="0" y="1367246"/>
            <a:ext cx="12192000" cy="9318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010738" y="269966"/>
            <a:ext cx="9779183" cy="826997"/>
          </a:xfrm>
        </p:spPr>
        <p:txBody>
          <a:bodyPr/>
          <a:lstStyle/>
          <a:p>
            <a:r>
              <a:rPr lang="en-US" sz="5400" dirty="0"/>
              <a:t>Conclusion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783772" y="2037806"/>
            <a:ext cx="10162904" cy="4683669"/>
          </a:xfrm>
        </p:spPr>
        <p:txBody>
          <a:bodyPr vert="horz" lIns="91440" tIns="45720" rIns="91440" bIns="45720" rtlCol="0" anchor="t">
            <a:normAutofit/>
          </a:bodyPr>
          <a:lstStyle/>
          <a:p>
            <a:pPr algn="l"/>
            <a:r>
              <a:rPr lang="en-US" b="0" i="0" dirty="0">
                <a:effectLst/>
              </a:rPr>
              <a:t>In conclusion, </a:t>
            </a:r>
            <a:r>
              <a:rPr lang="en-GB" dirty="0"/>
              <a:t>b</a:t>
            </a:r>
            <a:r>
              <a:rPr lang="en-GB" b="0" i="0" dirty="0">
                <a:effectLst/>
              </a:rPr>
              <a:t>uilding a single-message chat application using the MERN stack (MongoDB, Express.js, React.js, Node.js) offers numerous benefits. Leveraging web sockets, users can exchange messages instantly. The stack supports cross-platform functionality and is developer-friendly, with JavaScript throughout, reducing learning curves and facilitating maintenance. Additionally, the active community provides ample resources for development and troubleshooting. However, careful planning and adherence to best practices are vital for security and efficiency.</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z GIF - Bz GIFs">
            <a:extLst>
              <a:ext uri="{FF2B5EF4-FFF2-40B4-BE49-F238E27FC236}">
                <a16:creationId xmlns:a16="http://schemas.microsoft.com/office/drawing/2014/main" id="{C37D501F-A0A1-1660-BC9A-B7F83879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DFF27FC5-3C9B-847A-292F-DFEA74442043}"/>
              </a:ext>
            </a:extLst>
          </p:cNvPr>
          <p:cNvSpPr/>
          <p:nvPr/>
        </p:nvSpPr>
        <p:spPr>
          <a:xfrm>
            <a:off x="0" y="0"/>
            <a:ext cx="12192000" cy="6858000"/>
          </a:xfrm>
          <a:custGeom>
            <a:avLst/>
            <a:gdLst/>
            <a:ahLst/>
            <a:cxnLst/>
            <a:rect l="l" t="t" r="r" b="b"/>
            <a:pathLst>
              <a:path w="12192000" h="6858000">
                <a:moveTo>
                  <a:pt x="8989140" y="3786385"/>
                </a:moveTo>
                <a:cubicBezTo>
                  <a:pt x="9062460" y="3786385"/>
                  <a:pt x="9127043" y="3802659"/>
                  <a:pt x="9182889" y="3835208"/>
                </a:cubicBezTo>
                <a:cubicBezTo>
                  <a:pt x="9238735" y="3867756"/>
                  <a:pt x="9282248" y="3916407"/>
                  <a:pt x="9313425" y="3981161"/>
                </a:cubicBezTo>
                <a:cubicBezTo>
                  <a:pt x="9344603" y="4045916"/>
                  <a:pt x="9360192" y="4124546"/>
                  <a:pt x="9360192" y="4217052"/>
                </a:cubicBezTo>
                <a:cubicBezTo>
                  <a:pt x="9360192" y="4310243"/>
                  <a:pt x="9344603" y="4389044"/>
                  <a:pt x="9313425" y="4453456"/>
                </a:cubicBezTo>
                <a:cubicBezTo>
                  <a:pt x="9282247" y="4517867"/>
                  <a:pt x="9238735" y="4566347"/>
                  <a:pt x="9182889" y="4598896"/>
                </a:cubicBezTo>
                <a:cubicBezTo>
                  <a:pt x="9127043" y="4631444"/>
                  <a:pt x="9062460" y="4647718"/>
                  <a:pt x="8989140" y="4647718"/>
                </a:cubicBezTo>
                <a:cubicBezTo>
                  <a:pt x="8915821" y="4647718"/>
                  <a:pt x="8851238" y="4631958"/>
                  <a:pt x="8795392" y="4600438"/>
                </a:cubicBezTo>
                <a:cubicBezTo>
                  <a:pt x="8739546" y="4568917"/>
                  <a:pt x="8696034" y="4520951"/>
                  <a:pt x="8664856" y="4456539"/>
                </a:cubicBezTo>
                <a:cubicBezTo>
                  <a:pt x="8633678" y="4392128"/>
                  <a:pt x="8618089" y="4312299"/>
                  <a:pt x="8618089" y="4217052"/>
                </a:cubicBezTo>
                <a:cubicBezTo>
                  <a:pt x="8618089" y="4125231"/>
                  <a:pt x="8633849" y="4046943"/>
                  <a:pt x="8665370" y="3982189"/>
                </a:cubicBezTo>
                <a:cubicBezTo>
                  <a:pt x="8696890" y="3917435"/>
                  <a:pt x="8740574" y="3868613"/>
                  <a:pt x="8796420" y="3835721"/>
                </a:cubicBezTo>
                <a:cubicBezTo>
                  <a:pt x="8852266" y="3802830"/>
                  <a:pt x="8916506" y="3786385"/>
                  <a:pt x="8989140" y="3786385"/>
                </a:cubicBezTo>
                <a:close/>
                <a:moveTo>
                  <a:pt x="9848944" y="3588011"/>
                </a:moveTo>
                <a:lnTo>
                  <a:pt x="9848944" y="4320864"/>
                </a:lnTo>
                <a:cubicBezTo>
                  <a:pt x="9848944" y="4433242"/>
                  <a:pt x="9868815" y="4529859"/>
                  <a:pt x="9908559" y="4610716"/>
                </a:cubicBezTo>
                <a:cubicBezTo>
                  <a:pt x="9948302" y="4691573"/>
                  <a:pt x="10007746" y="4753758"/>
                  <a:pt x="10086890" y="4797270"/>
                </a:cubicBezTo>
                <a:cubicBezTo>
                  <a:pt x="10166034" y="4840782"/>
                  <a:pt x="10264193" y="4862538"/>
                  <a:pt x="10381367" y="4862538"/>
                </a:cubicBezTo>
                <a:cubicBezTo>
                  <a:pt x="10497856" y="4862538"/>
                  <a:pt x="10595501" y="4840610"/>
                  <a:pt x="10674303" y="4796756"/>
                </a:cubicBezTo>
                <a:cubicBezTo>
                  <a:pt x="10753104" y="4752901"/>
                  <a:pt x="10812206" y="4690374"/>
                  <a:pt x="10851606" y="4609174"/>
                </a:cubicBezTo>
                <a:cubicBezTo>
                  <a:pt x="10891006" y="4527975"/>
                  <a:pt x="10910707" y="4431186"/>
                  <a:pt x="10910707" y="4318808"/>
                </a:cubicBezTo>
                <a:lnTo>
                  <a:pt x="10910707" y="3588011"/>
                </a:lnTo>
                <a:lnTo>
                  <a:pt x="10650662" y="3588011"/>
                </a:lnTo>
                <a:lnTo>
                  <a:pt x="10650662" y="4330115"/>
                </a:lnTo>
                <a:cubicBezTo>
                  <a:pt x="10650662" y="4436325"/>
                  <a:pt x="10628906" y="4515469"/>
                  <a:pt x="10585394" y="4567547"/>
                </a:cubicBezTo>
                <a:cubicBezTo>
                  <a:pt x="10541882" y="4619624"/>
                  <a:pt x="10473873" y="4645663"/>
                  <a:pt x="10381367" y="4645663"/>
                </a:cubicBezTo>
                <a:cubicBezTo>
                  <a:pt x="10287491" y="4645663"/>
                  <a:pt x="10218968" y="4620309"/>
                  <a:pt x="10175798" y="4569602"/>
                </a:cubicBezTo>
                <a:cubicBezTo>
                  <a:pt x="10132629" y="4518895"/>
                  <a:pt x="10111044" y="4440094"/>
                  <a:pt x="10111044" y="4333198"/>
                </a:cubicBezTo>
                <a:lnTo>
                  <a:pt x="10111044" y="3588011"/>
                </a:lnTo>
                <a:close/>
                <a:moveTo>
                  <a:pt x="7129938" y="3588011"/>
                </a:moveTo>
                <a:lnTo>
                  <a:pt x="7588356" y="4474013"/>
                </a:lnTo>
                <a:lnTo>
                  <a:pt x="7588356" y="4847120"/>
                </a:lnTo>
                <a:lnTo>
                  <a:pt x="7846345" y="4847120"/>
                </a:lnTo>
                <a:lnTo>
                  <a:pt x="7846345" y="4448317"/>
                </a:lnTo>
                <a:lnTo>
                  <a:pt x="8303736" y="3588011"/>
                </a:lnTo>
                <a:lnTo>
                  <a:pt x="8022107" y="3588011"/>
                </a:lnTo>
                <a:lnTo>
                  <a:pt x="7721976" y="4224247"/>
                </a:lnTo>
                <a:lnTo>
                  <a:pt x="7715809" y="4224247"/>
                </a:lnTo>
                <a:lnTo>
                  <a:pt x="7419790" y="3588011"/>
                </a:lnTo>
                <a:close/>
                <a:moveTo>
                  <a:pt x="8989140" y="3563343"/>
                </a:moveTo>
                <a:cubicBezTo>
                  <a:pt x="8869225" y="3563343"/>
                  <a:pt x="8760959" y="3590238"/>
                  <a:pt x="8664342" y="3644029"/>
                </a:cubicBezTo>
                <a:cubicBezTo>
                  <a:pt x="8567724" y="3697819"/>
                  <a:pt x="8491664" y="3774222"/>
                  <a:pt x="8436160" y="3873238"/>
                </a:cubicBezTo>
                <a:cubicBezTo>
                  <a:pt x="8380657" y="3972253"/>
                  <a:pt x="8352905" y="4086858"/>
                  <a:pt x="8352905" y="4217052"/>
                </a:cubicBezTo>
                <a:cubicBezTo>
                  <a:pt x="8352905" y="4347930"/>
                  <a:pt x="8380657" y="4462878"/>
                  <a:pt x="8436160" y="4561893"/>
                </a:cubicBezTo>
                <a:cubicBezTo>
                  <a:pt x="8491664" y="4660909"/>
                  <a:pt x="8567724" y="4737312"/>
                  <a:pt x="8664342" y="4791103"/>
                </a:cubicBezTo>
                <a:cubicBezTo>
                  <a:pt x="8760959" y="4844893"/>
                  <a:pt x="8869225" y="4871788"/>
                  <a:pt x="8989140" y="4871788"/>
                </a:cubicBezTo>
                <a:cubicBezTo>
                  <a:pt x="9109741" y="4871788"/>
                  <a:pt x="9218350" y="4844893"/>
                  <a:pt x="9314967" y="4791103"/>
                </a:cubicBezTo>
                <a:cubicBezTo>
                  <a:pt x="9411584" y="4737312"/>
                  <a:pt x="9487645" y="4660909"/>
                  <a:pt x="9543148" y="4561893"/>
                </a:cubicBezTo>
                <a:cubicBezTo>
                  <a:pt x="9598652" y="4462878"/>
                  <a:pt x="9626404" y="4347930"/>
                  <a:pt x="9626404" y="4217052"/>
                </a:cubicBezTo>
                <a:cubicBezTo>
                  <a:pt x="9626404" y="4086858"/>
                  <a:pt x="9598652" y="3972253"/>
                  <a:pt x="9543148" y="3873238"/>
                </a:cubicBezTo>
                <a:cubicBezTo>
                  <a:pt x="9487645" y="3774222"/>
                  <a:pt x="9411584" y="3697819"/>
                  <a:pt x="9314967" y="3644029"/>
                </a:cubicBezTo>
                <a:cubicBezTo>
                  <a:pt x="9218350" y="3590238"/>
                  <a:pt x="9109741" y="3563343"/>
                  <a:pt x="8989140" y="3563343"/>
                </a:cubicBezTo>
                <a:close/>
                <a:moveTo>
                  <a:pt x="4695634" y="2171017"/>
                </a:moveTo>
                <a:lnTo>
                  <a:pt x="4706940" y="2171017"/>
                </a:lnTo>
                <a:lnTo>
                  <a:pt x="4896063" y="2713719"/>
                </a:lnTo>
                <a:lnTo>
                  <a:pt x="4503426" y="2713719"/>
                </a:lnTo>
                <a:close/>
                <a:moveTo>
                  <a:pt x="6957048" y="1945919"/>
                </a:moveTo>
                <a:lnTo>
                  <a:pt x="6957048" y="3205028"/>
                </a:lnTo>
                <a:lnTo>
                  <a:pt x="7219148" y="3205028"/>
                </a:lnTo>
                <a:lnTo>
                  <a:pt x="7219148" y="2932650"/>
                </a:lnTo>
                <a:lnTo>
                  <a:pt x="7429857" y="2684939"/>
                </a:lnTo>
                <a:lnTo>
                  <a:pt x="7764934" y="3205028"/>
                </a:lnTo>
                <a:lnTo>
                  <a:pt x="8060953" y="3205028"/>
                </a:lnTo>
                <a:lnTo>
                  <a:pt x="7587117" y="2499927"/>
                </a:lnTo>
                <a:lnTo>
                  <a:pt x="8058897" y="1945919"/>
                </a:lnTo>
                <a:lnTo>
                  <a:pt x="7743349" y="1945919"/>
                </a:lnTo>
                <a:lnTo>
                  <a:pt x="7223260" y="2591406"/>
                </a:lnTo>
                <a:lnTo>
                  <a:pt x="7219148" y="2591406"/>
                </a:lnTo>
                <a:lnTo>
                  <a:pt x="7219148" y="1945919"/>
                </a:lnTo>
                <a:close/>
                <a:moveTo>
                  <a:pt x="5528298" y="1945919"/>
                </a:moveTo>
                <a:lnTo>
                  <a:pt x="5528298" y="3205028"/>
                </a:lnTo>
                <a:lnTo>
                  <a:pt x="5766758" y="3205028"/>
                </a:lnTo>
                <a:lnTo>
                  <a:pt x="5766758" y="2565709"/>
                </a:lnTo>
                <a:lnTo>
                  <a:pt x="5753396" y="2250161"/>
                </a:lnTo>
                <a:lnTo>
                  <a:pt x="5757508" y="2250161"/>
                </a:lnTo>
                <a:lnTo>
                  <a:pt x="5868515" y="2456758"/>
                </a:lnTo>
                <a:lnTo>
                  <a:pt x="6321794" y="3205028"/>
                </a:lnTo>
                <a:lnTo>
                  <a:pt x="6612674" y="3205028"/>
                </a:lnTo>
                <a:lnTo>
                  <a:pt x="6612674" y="1945919"/>
                </a:lnTo>
                <a:lnTo>
                  <a:pt x="6374214" y="1945919"/>
                </a:lnTo>
                <a:lnTo>
                  <a:pt x="6374214" y="2624296"/>
                </a:lnTo>
                <a:lnTo>
                  <a:pt x="6385520" y="2902842"/>
                </a:lnTo>
                <a:lnTo>
                  <a:pt x="6381409" y="2902842"/>
                </a:lnTo>
                <a:lnTo>
                  <a:pt x="6271430" y="2698301"/>
                </a:lnTo>
                <a:lnTo>
                  <a:pt x="5821234" y="1945919"/>
                </a:lnTo>
                <a:close/>
                <a:moveTo>
                  <a:pt x="2756524" y="1945919"/>
                </a:moveTo>
                <a:lnTo>
                  <a:pt x="2756524" y="3205028"/>
                </a:lnTo>
                <a:lnTo>
                  <a:pt x="3018624" y="3205028"/>
                </a:lnTo>
                <a:lnTo>
                  <a:pt x="3018624" y="2672605"/>
                </a:lnTo>
                <a:lnTo>
                  <a:pt x="3602440" y="2672605"/>
                </a:lnTo>
                <a:lnTo>
                  <a:pt x="3602440" y="3205028"/>
                </a:lnTo>
                <a:lnTo>
                  <a:pt x="3864540" y="3205028"/>
                </a:lnTo>
                <a:lnTo>
                  <a:pt x="3864540" y="1945919"/>
                </a:lnTo>
                <a:lnTo>
                  <a:pt x="3602440" y="1945919"/>
                </a:lnTo>
                <a:lnTo>
                  <a:pt x="3602440" y="2458813"/>
                </a:lnTo>
                <a:lnTo>
                  <a:pt x="3018624" y="2458813"/>
                </a:lnTo>
                <a:lnTo>
                  <a:pt x="3018624" y="1945919"/>
                </a:lnTo>
                <a:close/>
                <a:moveTo>
                  <a:pt x="1486550" y="1945919"/>
                </a:moveTo>
                <a:lnTo>
                  <a:pt x="1486550" y="2156627"/>
                </a:lnTo>
                <a:lnTo>
                  <a:pt x="1877131" y="2156627"/>
                </a:lnTo>
                <a:lnTo>
                  <a:pt x="1877131" y="3205028"/>
                </a:lnTo>
                <a:lnTo>
                  <a:pt x="2135120" y="3205028"/>
                </a:lnTo>
                <a:lnTo>
                  <a:pt x="2135120" y="2156627"/>
                </a:lnTo>
                <a:lnTo>
                  <a:pt x="2525700" y="2156627"/>
                </a:lnTo>
                <a:lnTo>
                  <a:pt x="2525700" y="1945919"/>
                </a:lnTo>
                <a:close/>
                <a:moveTo>
                  <a:pt x="4553790" y="1923307"/>
                </a:moveTo>
                <a:lnTo>
                  <a:pt x="4053230" y="3205028"/>
                </a:lnTo>
                <a:lnTo>
                  <a:pt x="4329720" y="3205028"/>
                </a:lnTo>
                <a:lnTo>
                  <a:pt x="4431478" y="2917232"/>
                </a:lnTo>
                <a:lnTo>
                  <a:pt x="4966984" y="2917232"/>
                </a:lnTo>
                <a:lnTo>
                  <a:pt x="5067712" y="3205028"/>
                </a:lnTo>
                <a:lnTo>
                  <a:pt x="5341119" y="3205028"/>
                </a:lnTo>
                <a:lnTo>
                  <a:pt x="4842615" y="1923307"/>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26184573"/>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956D-5B1E-99A6-62B8-CDCB86D0F7D4}"/>
              </a:ext>
            </a:extLst>
          </p:cNvPr>
          <p:cNvSpPr>
            <a:spLocks noGrp="1"/>
          </p:cNvSpPr>
          <p:nvPr>
            <p:ph type="title"/>
          </p:nvPr>
        </p:nvSpPr>
        <p:spPr>
          <a:xfrm>
            <a:off x="1167490" y="415260"/>
            <a:ext cx="9779183" cy="731203"/>
          </a:xfrm>
        </p:spPr>
        <p:txBody>
          <a:bodyPr/>
          <a:lstStyle/>
          <a:p>
            <a:pPr algn="ctr"/>
            <a:r>
              <a:rPr lang="en-IN" sz="5400" dirty="0"/>
              <a:t>Acknowledgement</a:t>
            </a:r>
          </a:p>
        </p:txBody>
      </p:sp>
      <p:sp>
        <p:nvSpPr>
          <p:cNvPr id="3" name="Content Placeholder 2">
            <a:extLst>
              <a:ext uri="{FF2B5EF4-FFF2-40B4-BE49-F238E27FC236}">
                <a16:creationId xmlns:a16="http://schemas.microsoft.com/office/drawing/2014/main" id="{AFB2DD7C-B3F0-06BF-C159-9FC1196FA8FA}"/>
              </a:ext>
            </a:extLst>
          </p:cNvPr>
          <p:cNvSpPr>
            <a:spLocks noGrp="1"/>
          </p:cNvSpPr>
          <p:nvPr>
            <p:ph idx="1"/>
          </p:nvPr>
        </p:nvSpPr>
        <p:spPr>
          <a:xfrm>
            <a:off x="1167490" y="1402912"/>
            <a:ext cx="9779183" cy="4440540"/>
          </a:xfrm>
        </p:spPr>
        <p:txBody>
          <a:bodyPr/>
          <a:lstStyle/>
          <a:p>
            <a:pPr algn="l"/>
            <a:r>
              <a:rPr lang="en-US" sz="2100" b="0" i="0" dirty="0">
                <a:solidFill>
                  <a:schemeClr val="tx1">
                    <a:lumMod val="75000"/>
                    <a:lumOff val="25000"/>
                  </a:schemeClr>
                </a:solidFill>
                <a:effectLst/>
              </a:rPr>
              <a:t>We hereby sincerely acknowledge those who have dedicated their valuable time, energy, and intellect to the enhancement of our project titled “Real Time Chat App using SOCKET.IO."</a:t>
            </a:r>
          </a:p>
          <a:p>
            <a:pPr algn="l"/>
            <a:r>
              <a:rPr lang="en-US" sz="2100" b="0" i="0" dirty="0">
                <a:solidFill>
                  <a:schemeClr val="tx1">
                    <a:lumMod val="75000"/>
                    <a:lumOff val="25000"/>
                  </a:schemeClr>
                </a:solidFill>
                <a:effectLst/>
              </a:rPr>
              <a:t>It brings us immense pleasure to convey our sincere and heartfelt gratitude to our guide, Prof. Mahesh Jadhav, Department of Computer Science and Engineering (AIML), FAMT, Ratnagiri, for his keen interest, inspiring guidance, valuable advice, encouragement, and assistance throughout the project.</a:t>
            </a:r>
          </a:p>
          <a:p>
            <a:pPr algn="l"/>
            <a:r>
              <a:rPr lang="en-US" sz="2100" b="0" i="0" dirty="0">
                <a:solidFill>
                  <a:schemeClr val="tx1">
                    <a:lumMod val="75000"/>
                    <a:lumOff val="25000"/>
                  </a:schemeClr>
                </a:solidFill>
                <a:effectLst/>
              </a:rPr>
              <a:t>We are indebted to Prof. V. V. </a:t>
            </a:r>
            <a:r>
              <a:rPr lang="en-US" sz="2100" b="0" i="0" dirty="0" err="1">
                <a:solidFill>
                  <a:schemeClr val="tx1">
                    <a:lumMod val="75000"/>
                    <a:lumOff val="25000"/>
                  </a:schemeClr>
                </a:solidFill>
                <a:effectLst/>
              </a:rPr>
              <a:t>Nimbalkar</a:t>
            </a:r>
            <a:r>
              <a:rPr lang="en-US" sz="2100" b="0" i="0" dirty="0">
                <a:solidFill>
                  <a:schemeClr val="tx1">
                    <a:lumMod val="75000"/>
                    <a:lumOff val="25000"/>
                  </a:schemeClr>
                </a:solidFill>
                <a:effectLst/>
              </a:rPr>
              <a:t> (H.O.D), Department of Computer Science and Engineering (AIML), FAMT, Ratnagiri, for her unwavering encouragement and unparalleled support in bringing this project to fruition. Our gratitude also extends to other faculty members, non-teaching staff of the CSE Dept., who have directly and indirectly contributed to our project and have motivated us to present it in its current form.</a:t>
            </a:r>
          </a:p>
        </p:txBody>
      </p:sp>
      <p:sp>
        <p:nvSpPr>
          <p:cNvPr id="11" name="Slide Number Placeholder 10">
            <a:extLst>
              <a:ext uri="{FF2B5EF4-FFF2-40B4-BE49-F238E27FC236}">
                <a16:creationId xmlns:a16="http://schemas.microsoft.com/office/drawing/2014/main" id="{9B5B2B5D-7C3C-FA13-D2C6-62DDC7A80C9B}"/>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977703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956D-5B1E-99A6-62B8-CDCB86D0F7D4}"/>
              </a:ext>
            </a:extLst>
          </p:cNvPr>
          <p:cNvSpPr>
            <a:spLocks noGrp="1"/>
          </p:cNvSpPr>
          <p:nvPr>
            <p:ph type="title"/>
          </p:nvPr>
        </p:nvSpPr>
        <p:spPr>
          <a:xfrm>
            <a:off x="1167490" y="415260"/>
            <a:ext cx="9779183" cy="731203"/>
          </a:xfrm>
        </p:spPr>
        <p:txBody>
          <a:bodyPr/>
          <a:lstStyle/>
          <a:p>
            <a:pPr algn="ctr"/>
            <a:r>
              <a:rPr lang="en-IN" sz="5400" dirty="0"/>
              <a:t>Literature Survey</a:t>
            </a:r>
          </a:p>
        </p:txBody>
      </p:sp>
      <p:sp>
        <p:nvSpPr>
          <p:cNvPr id="11" name="Slide Number Placeholder 10">
            <a:extLst>
              <a:ext uri="{FF2B5EF4-FFF2-40B4-BE49-F238E27FC236}">
                <a16:creationId xmlns:a16="http://schemas.microsoft.com/office/drawing/2014/main" id="{9B5B2B5D-7C3C-FA13-D2C6-62DDC7A80C9B}"/>
              </a:ext>
            </a:extLst>
          </p:cNvPr>
          <p:cNvSpPr>
            <a:spLocks noGrp="1"/>
          </p:cNvSpPr>
          <p:nvPr>
            <p:ph type="sldNum" sz="quarter" idx="4"/>
          </p:nvPr>
        </p:nvSpPr>
        <p:spPr/>
        <p:txBody>
          <a:bodyPr/>
          <a:lstStyle/>
          <a:p>
            <a:fld id="{294A09A9-5501-47C1-A89A-A340965A2BE2}" type="slidenum">
              <a:rPr lang="en-US" smtClean="0"/>
              <a:pPr/>
              <a:t>4</a:t>
            </a:fld>
            <a:endParaRPr lang="en-US" dirty="0"/>
          </a:p>
        </p:txBody>
      </p:sp>
      <p:graphicFrame>
        <p:nvGraphicFramePr>
          <p:cNvPr id="4" name="Table 3">
            <a:extLst>
              <a:ext uri="{FF2B5EF4-FFF2-40B4-BE49-F238E27FC236}">
                <a16:creationId xmlns:a16="http://schemas.microsoft.com/office/drawing/2014/main" id="{8BF1AB94-FBEE-FBE2-1CEE-55579D6FD161}"/>
              </a:ext>
            </a:extLst>
          </p:cNvPr>
          <p:cNvGraphicFramePr>
            <a:graphicFrameLocks noGrp="1"/>
          </p:cNvGraphicFramePr>
          <p:nvPr>
            <p:extLst>
              <p:ext uri="{D42A27DB-BD31-4B8C-83A1-F6EECF244321}">
                <p14:modId xmlns:p14="http://schemas.microsoft.com/office/powerpoint/2010/main" val="3337884451"/>
              </p:ext>
            </p:extLst>
          </p:nvPr>
        </p:nvGraphicFramePr>
        <p:xfrm>
          <a:off x="0" y="1332411"/>
          <a:ext cx="12191999" cy="4223658"/>
        </p:xfrm>
        <a:graphic>
          <a:graphicData uri="http://schemas.openxmlformats.org/drawingml/2006/table">
            <a:tbl>
              <a:tblPr firstRow="1" firstCol="1" bandRow="1">
                <a:tableStyleId>{5C22544A-7EE6-4342-B048-85BDC9FD1C3A}</a:tableStyleId>
              </a:tblPr>
              <a:tblGrid>
                <a:gridCol w="1000634">
                  <a:extLst>
                    <a:ext uri="{9D8B030D-6E8A-4147-A177-3AD203B41FA5}">
                      <a16:colId xmlns:a16="http://schemas.microsoft.com/office/drawing/2014/main" val="3267775191"/>
                    </a:ext>
                  </a:extLst>
                </a:gridCol>
                <a:gridCol w="1955785">
                  <a:extLst>
                    <a:ext uri="{9D8B030D-6E8A-4147-A177-3AD203B41FA5}">
                      <a16:colId xmlns:a16="http://schemas.microsoft.com/office/drawing/2014/main" val="1796396325"/>
                    </a:ext>
                  </a:extLst>
                </a:gridCol>
                <a:gridCol w="2229914">
                  <a:extLst>
                    <a:ext uri="{9D8B030D-6E8A-4147-A177-3AD203B41FA5}">
                      <a16:colId xmlns:a16="http://schemas.microsoft.com/office/drawing/2014/main" val="3939138688"/>
                    </a:ext>
                  </a:extLst>
                </a:gridCol>
                <a:gridCol w="3507136">
                  <a:extLst>
                    <a:ext uri="{9D8B030D-6E8A-4147-A177-3AD203B41FA5}">
                      <a16:colId xmlns:a16="http://schemas.microsoft.com/office/drawing/2014/main" val="954006272"/>
                    </a:ext>
                  </a:extLst>
                </a:gridCol>
                <a:gridCol w="3498530">
                  <a:extLst>
                    <a:ext uri="{9D8B030D-6E8A-4147-A177-3AD203B41FA5}">
                      <a16:colId xmlns:a16="http://schemas.microsoft.com/office/drawing/2014/main" val="1746750528"/>
                    </a:ext>
                  </a:extLst>
                </a:gridCol>
              </a:tblGrid>
              <a:tr h="401364">
                <a:tc>
                  <a:txBody>
                    <a:bodyPr/>
                    <a:lstStyle/>
                    <a:p>
                      <a:pPr algn="ctr">
                        <a:lnSpc>
                          <a:spcPct val="115000"/>
                        </a:lnSpc>
                        <a:spcAft>
                          <a:spcPts val="1000"/>
                        </a:spcAft>
                      </a:pPr>
                      <a:r>
                        <a:rPr lang="en-US" sz="1800">
                          <a:effectLst/>
                        </a:rPr>
                        <a:t>Year</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a:effectLst/>
                        </a:rPr>
                        <a:t>Title</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a:effectLst/>
                        </a:rPr>
                        <a:t>Author</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a:effectLst/>
                        </a:rPr>
                        <a:t>Publisher</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a:effectLst/>
                        </a:rPr>
                        <a:t>Description </a:t>
                      </a:r>
                      <a:endParaRPr lang="en-IN"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43338047"/>
                  </a:ext>
                </a:extLst>
              </a:tr>
              <a:tr h="3822294">
                <a:tc>
                  <a:txBody>
                    <a:bodyPr/>
                    <a:lstStyle/>
                    <a:p>
                      <a:pPr algn="ctr">
                        <a:lnSpc>
                          <a:spcPct val="115000"/>
                        </a:lnSpc>
                        <a:spcAft>
                          <a:spcPts val="1000"/>
                        </a:spcAft>
                      </a:pPr>
                      <a:r>
                        <a:rPr lang="en-US" sz="1800" dirty="0">
                          <a:effectLst/>
                        </a:rPr>
                        <a:t>2023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dirty="0">
                          <a:effectLst/>
                        </a:rPr>
                        <a:t>Real-Time Chat Application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dirty="0">
                          <a:effectLst/>
                        </a:rPr>
                        <a:t>Ms. Archana </a:t>
                      </a:r>
                      <a:r>
                        <a:rPr lang="en-US" sz="1800" dirty="0" err="1">
                          <a:effectLst/>
                        </a:rPr>
                        <a:t>Nikose</a:t>
                      </a:r>
                      <a:r>
                        <a:rPr lang="en-US" sz="1800" dirty="0">
                          <a:effectLst/>
                        </a:rPr>
                        <a:t>, Sakshi </a:t>
                      </a:r>
                      <a:r>
                        <a:rPr lang="en-US" sz="1800" dirty="0" err="1">
                          <a:effectLst/>
                        </a:rPr>
                        <a:t>Dosani</a:t>
                      </a:r>
                      <a:r>
                        <a:rPr lang="en-US" sz="1800" dirty="0">
                          <a:effectLst/>
                        </a:rPr>
                        <a:t>, Shreya </a:t>
                      </a:r>
                      <a:r>
                        <a:rPr lang="en-US" sz="1800" dirty="0" err="1">
                          <a:effectLst/>
                        </a:rPr>
                        <a:t>Pardhi</a:t>
                      </a:r>
                      <a:r>
                        <a:rPr lang="en-US" sz="1800" dirty="0">
                          <a:effectLst/>
                        </a:rPr>
                        <a:t>, Deep </a:t>
                      </a:r>
                      <a:r>
                        <a:rPr lang="en-US" sz="1800" dirty="0" err="1">
                          <a:effectLst/>
                        </a:rPr>
                        <a:t>Nikode</a:t>
                      </a:r>
                      <a:r>
                        <a:rPr lang="en-US" sz="1800" dirty="0">
                          <a:effectLst/>
                        </a:rPr>
                        <a:t>, Anurag Jais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GB" sz="1800" dirty="0">
                          <a:effectLst/>
                          <a:latin typeface="+mn-lt"/>
                          <a:ea typeface="Calibri" panose="020F0502020204030204" pitchFamily="34" charset="0"/>
                          <a:cs typeface="Mangal" panose="02040503050203030202" pitchFamily="18" charset="0"/>
                        </a:rPr>
                        <a:t>International Journal of Scientific Research in Science, Engineering and Technology(IJSRSET)</a:t>
                      </a:r>
                      <a:endParaRPr lang="en-IN" sz="1800" dirty="0">
                        <a:effectLst/>
                        <a:latin typeface="+mn-lt"/>
                        <a:ea typeface="Calibri" panose="020F0502020204030204" pitchFamily="34" charset="0"/>
                        <a:cs typeface="Mangal" panose="02040503050203030202" pitchFamily="18" charset="0"/>
                      </a:endParaRPr>
                    </a:p>
                  </a:txBody>
                  <a:tcPr marL="68580" marR="68580" marT="0" marB="0"/>
                </a:tc>
                <a:tc>
                  <a:txBody>
                    <a:bodyPr/>
                    <a:lstStyle/>
                    <a:p>
                      <a:pPr algn="ctr">
                        <a:lnSpc>
                          <a:spcPct val="115000"/>
                        </a:lnSpc>
                        <a:spcAft>
                          <a:spcPts val="1000"/>
                        </a:spcAft>
                      </a:pPr>
                      <a:r>
                        <a:rPr lang="en-US" sz="1800" dirty="0">
                          <a:effectLst/>
                        </a:rPr>
                        <a:t>Building a real time chat application involves setting up a server that can handle live communication and developing client side interfaces for users to interact with. The server typically manage connection message broadcasting and maintain the state of chat.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645297162"/>
                  </a:ext>
                </a:extLst>
              </a:tr>
            </a:tbl>
          </a:graphicData>
        </a:graphic>
      </p:graphicFrame>
    </p:spTree>
    <p:extLst>
      <p:ext uri="{BB962C8B-B14F-4D97-AF65-F5344CB8AC3E}">
        <p14:creationId xmlns:p14="http://schemas.microsoft.com/office/powerpoint/2010/main" val="42785078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Introduction</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algn="l"/>
            <a:r>
              <a:rPr lang="en-GB" b="0" i="0" dirty="0">
                <a:solidFill>
                  <a:schemeClr val="tx1">
                    <a:lumMod val="75000"/>
                    <a:lumOff val="25000"/>
                  </a:schemeClr>
                </a:solidFill>
                <a:effectLst/>
              </a:rPr>
              <a:t>Real-time communication is crucial in today's digital era, and our application aims to provide a smooth chatting experience.</a:t>
            </a:r>
          </a:p>
          <a:p>
            <a:pPr algn="l"/>
            <a:r>
              <a:rPr lang="en-GB" b="0" i="0" dirty="0">
                <a:solidFill>
                  <a:schemeClr val="tx1">
                    <a:lumMod val="75000"/>
                    <a:lumOff val="25000"/>
                  </a:schemeClr>
                </a:solidFill>
                <a:effectLst/>
              </a:rPr>
              <a:t>A Real time Messaging App which allows users to create accounts and chat with each other in real-time.</a:t>
            </a:r>
          </a:p>
          <a:p>
            <a:pPr algn="l"/>
            <a:r>
              <a:rPr lang="en-GB" b="0" i="0" dirty="0">
                <a:solidFill>
                  <a:schemeClr val="tx1">
                    <a:lumMod val="75000"/>
                    <a:lumOff val="25000"/>
                  </a:schemeClr>
                </a:solidFill>
                <a:effectLst/>
              </a:rPr>
              <a:t>The website is developed using MERN stack, which includes MongoDB, Express, React, and Node.js.</a:t>
            </a:r>
          </a:p>
          <a:p>
            <a:pPr algn="l"/>
            <a:r>
              <a:rPr lang="en-GB" b="0" i="0" dirty="0">
                <a:solidFill>
                  <a:schemeClr val="tx1">
                    <a:lumMod val="75000"/>
                    <a:lumOff val="25000"/>
                  </a:schemeClr>
                </a:solidFill>
                <a:effectLst/>
              </a:rPr>
              <a:t>Socket.IO is used for real-time communication between the users.</a:t>
            </a:r>
          </a:p>
          <a:p>
            <a:pPr algn="l"/>
            <a:r>
              <a:rPr lang="en-GB" b="0" i="0" dirty="0">
                <a:solidFill>
                  <a:schemeClr val="tx1">
                    <a:lumMod val="75000"/>
                    <a:lumOff val="25000"/>
                  </a:schemeClr>
                </a:solidFill>
                <a:effectLst/>
              </a:rPr>
              <a:t>Redux Toolkit is used for state management, and Tailwind CSS is used for UI.</a:t>
            </a:r>
            <a:endParaRPr lang="en-US" b="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51490021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136525"/>
            <a:ext cx="9779183" cy="768531"/>
          </a:xfrm>
        </p:spPr>
        <p:txBody>
          <a:bodyPr/>
          <a:lstStyle/>
          <a:p>
            <a:r>
              <a:rPr lang="en-US" sz="5400" dirty="0"/>
              <a:t>Problem Statement</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029747"/>
            <a:ext cx="9944646" cy="4798505"/>
          </a:xfrm>
        </p:spPr>
        <p:txBody>
          <a:bodyPr/>
          <a:lstStyle/>
          <a:p>
            <a:r>
              <a:rPr lang="en-US" sz="2600" b="1" i="0" dirty="0">
                <a:solidFill>
                  <a:schemeClr val="tx1">
                    <a:lumMod val="75000"/>
                    <a:lumOff val="25000"/>
                  </a:schemeClr>
                </a:solidFill>
                <a:effectLst/>
              </a:rPr>
              <a:t>Real-Time Updates</a:t>
            </a:r>
            <a:r>
              <a:rPr lang="en-US" sz="2600" b="0" i="0" dirty="0">
                <a:solidFill>
                  <a:schemeClr val="tx1">
                    <a:lumMod val="75000"/>
                    <a:lumOff val="25000"/>
                  </a:schemeClr>
                </a:solidFill>
                <a:effectLst/>
              </a:rPr>
              <a:t>: Chat apps often have delays, disrupting conversations. (Gmail)</a:t>
            </a:r>
          </a:p>
          <a:p>
            <a:r>
              <a:rPr lang="en-US" sz="2600" b="1" i="0" dirty="0">
                <a:solidFill>
                  <a:schemeClr val="tx1">
                    <a:lumMod val="75000"/>
                    <a:lumOff val="25000"/>
                  </a:schemeClr>
                </a:solidFill>
                <a:effectLst/>
              </a:rPr>
              <a:t>Scalability Challenges</a:t>
            </a:r>
            <a:r>
              <a:rPr lang="en-US" sz="2600" b="0" i="0" dirty="0">
                <a:solidFill>
                  <a:schemeClr val="tx1">
                    <a:lumMod val="75000"/>
                    <a:lumOff val="25000"/>
                  </a:schemeClr>
                </a:solidFill>
                <a:effectLst/>
              </a:rPr>
              <a:t>: Growing user bases strain traditional apps, causing crashes. (WhatsApp)</a:t>
            </a:r>
          </a:p>
          <a:p>
            <a:r>
              <a:rPr lang="en-US" sz="2600" b="1" i="0" dirty="0">
                <a:solidFill>
                  <a:schemeClr val="tx1">
                    <a:lumMod val="75000"/>
                    <a:lumOff val="25000"/>
                  </a:schemeClr>
                </a:solidFill>
                <a:effectLst/>
              </a:rPr>
              <a:t>Security Concerns</a:t>
            </a:r>
            <a:r>
              <a:rPr lang="en-US" sz="2600" b="0" i="0" dirty="0">
                <a:solidFill>
                  <a:schemeClr val="tx1">
                    <a:lumMod val="75000"/>
                    <a:lumOff val="25000"/>
                  </a:schemeClr>
                </a:solidFill>
                <a:effectLst/>
              </a:rPr>
              <a:t>: Many apps lack strong encryption, risking user data. (Telegram)</a:t>
            </a:r>
          </a:p>
          <a:p>
            <a:r>
              <a:rPr lang="en-US" sz="2600" b="1" i="0" dirty="0">
                <a:solidFill>
                  <a:schemeClr val="tx1">
                    <a:lumMod val="75000"/>
                    <a:lumOff val="25000"/>
                  </a:schemeClr>
                </a:solidFill>
                <a:effectLst/>
              </a:rPr>
              <a:t>Limited Functionality</a:t>
            </a:r>
            <a:r>
              <a:rPr lang="en-US" sz="2600" b="0" i="0" dirty="0">
                <a:solidFill>
                  <a:schemeClr val="tx1">
                    <a:lumMod val="75000"/>
                    <a:lumOff val="25000"/>
                  </a:schemeClr>
                </a:solidFill>
                <a:effectLst/>
              </a:rPr>
              <a:t>: Some apps lack multimedia sharing or group chat features. (Traditional SMS/MMS)</a:t>
            </a:r>
          </a:p>
          <a:p>
            <a:r>
              <a:rPr lang="en-US" sz="2600" b="1" i="0" dirty="0">
                <a:solidFill>
                  <a:schemeClr val="tx1">
                    <a:lumMod val="75000"/>
                    <a:lumOff val="25000"/>
                  </a:schemeClr>
                </a:solidFill>
                <a:effectLst/>
              </a:rPr>
              <a:t>Cross-Platform Compatibility</a:t>
            </a:r>
            <a:r>
              <a:rPr lang="en-US" sz="2600" b="0" i="0" dirty="0">
                <a:solidFill>
                  <a:schemeClr val="tx1">
                    <a:lumMod val="75000"/>
                    <a:lumOff val="25000"/>
                  </a:schemeClr>
                </a:solidFill>
                <a:effectLst/>
              </a:rPr>
              <a:t>: Users face issues using apps across different devices. (Apple iMessage)</a:t>
            </a:r>
          </a:p>
          <a:p>
            <a:r>
              <a:rPr lang="en-US" sz="2600" b="1" i="0" dirty="0">
                <a:solidFill>
                  <a:schemeClr val="tx1">
                    <a:lumMod val="75000"/>
                    <a:lumOff val="25000"/>
                  </a:schemeClr>
                </a:solidFill>
                <a:effectLst/>
              </a:rPr>
              <a:t>High Latency</a:t>
            </a:r>
            <a:r>
              <a:rPr lang="en-US" sz="2600" b="0" i="0" dirty="0">
                <a:solidFill>
                  <a:schemeClr val="tx1">
                    <a:lumMod val="75000"/>
                    <a:lumOff val="25000"/>
                  </a:schemeClr>
                </a:solidFill>
                <a:effectLst/>
              </a:rPr>
              <a:t>: Slow response times hinder real-time communication.</a:t>
            </a:r>
          </a:p>
          <a:p>
            <a:r>
              <a:rPr lang="en-US" sz="2600" dirty="0">
                <a:solidFill>
                  <a:schemeClr val="tx1">
                    <a:lumMod val="75000"/>
                    <a:lumOff val="25000"/>
                  </a:schemeClr>
                </a:solidFill>
              </a:rPr>
              <a:t>(Facebook)</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4733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Architecture</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marL="457200" indent="-457200">
              <a:buFont typeface="+mj-lt"/>
              <a:buAutoNum type="arabicPeriod"/>
            </a:pPr>
            <a:r>
              <a:rPr lang="en-US" sz="2000" b="1" dirty="0">
                <a:solidFill>
                  <a:schemeClr val="tx1">
                    <a:lumMod val="75000"/>
                    <a:lumOff val="25000"/>
                  </a:schemeClr>
                </a:solidFill>
              </a:rPr>
              <a:t>High-Level Overview </a:t>
            </a:r>
            <a:r>
              <a:rPr lang="en-US" sz="2000" dirty="0">
                <a:solidFill>
                  <a:schemeClr val="tx1">
                    <a:lumMod val="75000"/>
                    <a:lumOff val="25000"/>
                  </a:schemeClr>
                </a:solidFill>
              </a:rPr>
              <a:t>– </a:t>
            </a:r>
          </a:p>
          <a:p>
            <a:pPr lvl="1"/>
            <a:r>
              <a:rPr lang="en-US" sz="2000" b="0" i="0" dirty="0">
                <a:solidFill>
                  <a:schemeClr val="tx1">
                    <a:lumMod val="75000"/>
                    <a:lumOff val="25000"/>
                  </a:schemeClr>
                </a:solidFill>
                <a:effectLst/>
              </a:rPr>
              <a:t>Our </a:t>
            </a:r>
            <a:r>
              <a:rPr lang="en-US" sz="2000" dirty="0">
                <a:solidFill>
                  <a:schemeClr val="tx1">
                    <a:lumMod val="75000"/>
                    <a:lumOff val="25000"/>
                  </a:schemeClr>
                </a:solidFill>
              </a:rPr>
              <a:t>Chat</a:t>
            </a:r>
            <a:r>
              <a:rPr lang="en-US" sz="2000" b="0" i="0" dirty="0">
                <a:solidFill>
                  <a:schemeClr val="tx1">
                    <a:lumMod val="75000"/>
                    <a:lumOff val="25000"/>
                  </a:schemeClr>
                </a:solidFill>
                <a:effectLst/>
              </a:rPr>
              <a:t> </a:t>
            </a:r>
            <a:r>
              <a:rPr lang="en-US" sz="2000" dirty="0">
                <a:solidFill>
                  <a:schemeClr val="tx1">
                    <a:lumMod val="75000"/>
                    <a:lumOff val="25000"/>
                  </a:schemeClr>
                </a:solidFill>
              </a:rPr>
              <a:t>app </a:t>
            </a:r>
            <a:r>
              <a:rPr lang="en-US" sz="2000" b="0" i="0" dirty="0">
                <a:solidFill>
                  <a:schemeClr val="tx1">
                    <a:lumMod val="75000"/>
                    <a:lumOff val="25000"/>
                  </a:schemeClr>
                </a:solidFill>
                <a:effectLst/>
              </a:rPr>
              <a:t>architecture leverages the MERN Stack – React for frontend, Node.js/Express.js for backend, and MongoDB for data storage. SOCKET.IO for instant </a:t>
            </a:r>
            <a:r>
              <a:rPr lang="en-US" sz="2000" b="0" i="0">
                <a:solidFill>
                  <a:schemeClr val="tx1">
                    <a:lumMod val="75000"/>
                    <a:lumOff val="25000"/>
                  </a:schemeClr>
                </a:solidFill>
                <a:effectLst/>
              </a:rPr>
              <a:t>real-time chatting.</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Components</a:t>
            </a:r>
            <a:r>
              <a:rPr lang="en-US" sz="2000" dirty="0">
                <a:solidFill>
                  <a:schemeClr val="tx1">
                    <a:lumMod val="75000"/>
                    <a:lumOff val="25000"/>
                  </a:schemeClr>
                </a:solidFill>
              </a:rPr>
              <a:t> –</a:t>
            </a:r>
          </a:p>
          <a:p>
            <a:pPr lvl="1">
              <a:buFont typeface="Arial" panose="020B0604020202020204" pitchFamily="34" charset="0"/>
              <a:buChar char="•"/>
            </a:pPr>
            <a:r>
              <a:rPr lang="en-US" sz="2000" b="1" i="0" dirty="0">
                <a:solidFill>
                  <a:schemeClr val="tx1">
                    <a:lumMod val="75000"/>
                    <a:lumOff val="25000"/>
                  </a:schemeClr>
                </a:solidFill>
                <a:effectLst/>
              </a:rPr>
              <a:t>Frontend (Client):</a:t>
            </a:r>
            <a:r>
              <a:rPr lang="en-US" sz="2000" b="0" i="0" dirty="0">
                <a:solidFill>
                  <a:schemeClr val="tx1">
                    <a:lumMod val="75000"/>
                    <a:lumOff val="25000"/>
                  </a:schemeClr>
                </a:solidFill>
                <a:effectLst/>
              </a:rPr>
              <a:t> Built using React for user interface.</a:t>
            </a:r>
          </a:p>
          <a:p>
            <a:pPr lvl="1">
              <a:buFont typeface="Arial" panose="020B0604020202020204" pitchFamily="34" charset="0"/>
              <a:buChar char="•"/>
            </a:pPr>
            <a:r>
              <a:rPr lang="en-US" sz="2000" b="1" i="0" dirty="0">
                <a:solidFill>
                  <a:schemeClr val="tx1">
                    <a:lumMod val="75000"/>
                    <a:lumOff val="25000"/>
                  </a:schemeClr>
                </a:solidFill>
                <a:effectLst/>
              </a:rPr>
              <a:t>Backend (Server):</a:t>
            </a:r>
            <a:r>
              <a:rPr lang="en-US" sz="2000" b="0" i="0" dirty="0">
                <a:solidFill>
                  <a:schemeClr val="tx1">
                    <a:lumMod val="75000"/>
                    <a:lumOff val="25000"/>
                  </a:schemeClr>
                </a:solidFill>
                <a:effectLst/>
              </a:rPr>
              <a:t> Developed with Node.js and Express.js for handling requests.</a:t>
            </a:r>
          </a:p>
          <a:p>
            <a:pPr lvl="1">
              <a:buFont typeface="Arial" panose="020B0604020202020204" pitchFamily="34" charset="0"/>
              <a:buChar char="•"/>
            </a:pPr>
            <a:r>
              <a:rPr lang="en-US" sz="2000" b="1" i="0" dirty="0">
                <a:solidFill>
                  <a:schemeClr val="tx1">
                    <a:lumMod val="75000"/>
                    <a:lumOff val="25000"/>
                  </a:schemeClr>
                </a:solidFill>
                <a:effectLst/>
              </a:rPr>
              <a:t>Database:</a:t>
            </a:r>
            <a:r>
              <a:rPr lang="en-US" sz="2000" b="0" i="0" dirty="0">
                <a:solidFill>
                  <a:schemeClr val="tx1">
                    <a:lumMod val="75000"/>
                    <a:lumOff val="25000"/>
                  </a:schemeClr>
                </a:solidFill>
                <a:effectLst/>
              </a:rPr>
              <a:t> MongoDB stores product, user, and order data.</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Communication </a:t>
            </a:r>
            <a:r>
              <a:rPr lang="en-US" sz="2000" dirty="0">
                <a:solidFill>
                  <a:schemeClr val="tx1">
                    <a:lumMod val="75000"/>
                    <a:lumOff val="25000"/>
                  </a:schemeClr>
                </a:solidFill>
              </a:rPr>
              <a:t>–</a:t>
            </a:r>
          </a:p>
          <a:p>
            <a:pPr lvl="1">
              <a:buFont typeface="Arial" panose="020B0604020202020204" pitchFamily="34" charset="0"/>
              <a:buChar char="•"/>
            </a:pPr>
            <a:r>
              <a:rPr lang="en-US" sz="2000" b="0" i="0" dirty="0">
                <a:solidFill>
                  <a:schemeClr val="tx1">
                    <a:lumMod val="75000"/>
                    <a:lumOff val="25000"/>
                  </a:schemeClr>
                </a:solidFill>
                <a:effectLst/>
              </a:rPr>
              <a:t>Frontend → Backend: API requests for data and functionality.</a:t>
            </a:r>
          </a:p>
          <a:p>
            <a:pPr lvl="1">
              <a:buFont typeface="Arial" panose="020B0604020202020204" pitchFamily="34" charset="0"/>
              <a:buChar char="•"/>
            </a:pPr>
            <a:r>
              <a:rPr lang="en-US" sz="2000" b="0" i="0" dirty="0">
                <a:solidFill>
                  <a:schemeClr val="tx1">
                    <a:lumMod val="75000"/>
                    <a:lumOff val="25000"/>
                  </a:schemeClr>
                </a:solidFill>
                <a:effectLst/>
              </a:rPr>
              <a:t>Backend ↔ Database: Communication for data retrieval and storage.</a:t>
            </a:r>
            <a:endParaRPr lang="en-US" sz="2000" dirty="0">
              <a:solidFill>
                <a:schemeClr val="tx1">
                  <a:lumMod val="75000"/>
                  <a:lumOff val="25000"/>
                </a:schemeClr>
              </a:solidFill>
            </a:endParaRPr>
          </a:p>
          <a:p>
            <a:pPr marL="457200" indent="-457200">
              <a:lnSpc>
                <a:spcPct val="150000"/>
              </a:lnSpc>
              <a:buFont typeface="+mj-lt"/>
              <a:buAutoNum type="arabicPeriod"/>
            </a:pPr>
            <a:r>
              <a:rPr lang="en-US" sz="2000" b="1" dirty="0">
                <a:solidFill>
                  <a:schemeClr val="tx1">
                    <a:lumMod val="75000"/>
                    <a:lumOff val="25000"/>
                  </a:schemeClr>
                </a:solidFill>
              </a:rPr>
              <a:t>Deployment </a:t>
            </a:r>
            <a:r>
              <a:rPr lang="en-US" sz="2000" dirty="0">
                <a:solidFill>
                  <a:schemeClr val="tx1">
                    <a:lumMod val="75000"/>
                    <a:lumOff val="25000"/>
                  </a:schemeClr>
                </a:solidFill>
              </a:rPr>
              <a:t>–</a:t>
            </a:r>
          </a:p>
          <a:p>
            <a:pPr lvl="1">
              <a:buFont typeface="Arial" panose="020B0604020202020204" pitchFamily="34" charset="0"/>
              <a:buChar char="•"/>
            </a:pPr>
            <a:r>
              <a:rPr lang="en-US" sz="2000" dirty="0">
                <a:solidFill>
                  <a:schemeClr val="tx1">
                    <a:lumMod val="75000"/>
                    <a:lumOff val="25000"/>
                  </a:schemeClr>
                </a:solidFill>
              </a:rPr>
              <a:t>Deployed and H</a:t>
            </a:r>
            <a:r>
              <a:rPr lang="en-US" sz="2000" b="0" i="0" dirty="0">
                <a:solidFill>
                  <a:schemeClr val="tx1">
                    <a:lumMod val="75000"/>
                    <a:lumOff val="25000"/>
                  </a:schemeClr>
                </a:solidFill>
                <a:effectLst/>
              </a:rPr>
              <a:t>osted on cloud server i.e., </a:t>
            </a:r>
            <a:r>
              <a:rPr lang="en-US" sz="2000" b="0" i="0" dirty="0" err="1">
                <a:solidFill>
                  <a:schemeClr val="tx1">
                    <a:lumMod val="75000"/>
                    <a:lumOff val="25000"/>
                  </a:schemeClr>
                </a:solidFill>
                <a:effectLst/>
              </a:rPr>
              <a:t>Vercel</a:t>
            </a:r>
            <a:r>
              <a:rPr lang="en-US" sz="2000" b="0" i="0" dirty="0">
                <a:solidFill>
                  <a:schemeClr val="tx1">
                    <a:lumMod val="75000"/>
                    <a:lumOff val="25000"/>
                  </a:schemeClr>
                </a:solidFill>
                <a:effectLst/>
              </a:rPr>
              <a:t>.</a:t>
            </a:r>
            <a:endParaRPr lang="en-US" sz="2000"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3832682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9" dur="500"/>
                                        <p:tgtEl>
                                          <p:spTgt spid="3">
                                            <p:txEl>
                                              <p:pRg st="6" end="6"/>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0" dur="500"/>
                                        <p:tgtEl>
                                          <p:spTgt spid="3">
                                            <p:txEl>
                                              <p:pRg st="9" end="9"/>
                                            </p:tx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1002029" y="477165"/>
            <a:ext cx="9779183" cy="768531"/>
          </a:xfrm>
        </p:spPr>
        <p:txBody>
          <a:bodyPr/>
          <a:lstStyle/>
          <a:p>
            <a:r>
              <a:rPr lang="en-US" sz="5400" dirty="0"/>
              <a:t>Architecture </a:t>
            </a:r>
            <a:r>
              <a:rPr lang="en-US" sz="3200" dirty="0"/>
              <a:t>contd.</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454249"/>
            <a:ext cx="9944646" cy="4798505"/>
          </a:xfrm>
        </p:spPr>
        <p:txBody>
          <a:bodyPr/>
          <a:lstStyle/>
          <a:p>
            <a:pPr marL="342900" indent="-342900" algn="l">
              <a:buFont typeface="+mj-lt"/>
              <a:buAutoNum type="arabicPeriod" startAt="5"/>
            </a:pPr>
            <a:r>
              <a:rPr lang="en-US" sz="2000" b="1" i="0" dirty="0">
                <a:solidFill>
                  <a:schemeClr val="tx1">
                    <a:lumMod val="75000"/>
                    <a:lumOff val="25000"/>
                  </a:schemeClr>
                </a:solidFill>
                <a:effectLst/>
              </a:rPr>
              <a:t>Security –</a:t>
            </a:r>
          </a:p>
          <a:p>
            <a:pPr lvl="1"/>
            <a:r>
              <a:rPr lang="en-US" sz="2000" b="0" i="0" dirty="0">
                <a:solidFill>
                  <a:schemeClr val="tx1">
                    <a:lumMod val="75000"/>
                    <a:lumOff val="25000"/>
                  </a:schemeClr>
                </a:solidFill>
                <a:effectLst/>
              </a:rPr>
              <a:t>Implement authentication and authorization mechanisms for secure user interactions.</a:t>
            </a:r>
            <a:endParaRPr lang="en-US" sz="2000" b="1" i="0" dirty="0">
              <a:solidFill>
                <a:schemeClr val="tx1">
                  <a:lumMod val="75000"/>
                  <a:lumOff val="25000"/>
                </a:schemeClr>
              </a:solidFill>
              <a:effectLst/>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Scalability –</a:t>
            </a:r>
            <a:endParaRPr lang="en-US" sz="2000" dirty="0">
              <a:solidFill>
                <a:schemeClr val="tx1">
                  <a:lumMod val="75000"/>
                  <a:lumOff val="25000"/>
                </a:schemeClr>
              </a:solidFill>
            </a:endParaRPr>
          </a:p>
          <a:p>
            <a:pPr lvl="1"/>
            <a:r>
              <a:rPr lang="en-US" sz="2000" b="0" i="0" dirty="0">
                <a:solidFill>
                  <a:schemeClr val="tx1">
                    <a:lumMod val="75000"/>
                    <a:lumOff val="25000"/>
                  </a:schemeClr>
                </a:solidFill>
                <a:effectLst/>
              </a:rPr>
              <a:t>Architecture designed to handle increased traffic and users effectively.</a:t>
            </a:r>
            <a:endParaRPr lang="en-US" sz="2000" dirty="0">
              <a:solidFill>
                <a:schemeClr val="tx1">
                  <a:lumMod val="75000"/>
                  <a:lumOff val="25000"/>
                </a:schemeClr>
              </a:solidFill>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Technologies –</a:t>
            </a:r>
          </a:p>
          <a:p>
            <a:pPr lvl="1"/>
            <a:r>
              <a:rPr lang="en-IN" sz="2000" b="0" i="0" dirty="0">
                <a:solidFill>
                  <a:schemeClr val="tx1">
                    <a:lumMod val="75000"/>
                    <a:lumOff val="25000"/>
                  </a:schemeClr>
                </a:solidFill>
                <a:effectLst/>
              </a:rPr>
              <a:t>React for UI, Node.js/Express.js for server logic, MongoDB for data storage.</a:t>
            </a:r>
            <a:endParaRPr lang="en-US" sz="2000" b="1" i="0" dirty="0">
              <a:solidFill>
                <a:schemeClr val="tx1">
                  <a:lumMod val="75000"/>
                  <a:lumOff val="25000"/>
                </a:schemeClr>
              </a:solidFill>
              <a:effectLst/>
            </a:endParaRPr>
          </a:p>
          <a:p>
            <a:pPr marL="342900" indent="-342900" algn="l">
              <a:lnSpc>
                <a:spcPct val="150000"/>
              </a:lnSpc>
              <a:buFont typeface="+mj-lt"/>
              <a:buAutoNum type="arabicPeriod" startAt="5"/>
            </a:pPr>
            <a:r>
              <a:rPr lang="en-US" sz="2000" b="1" i="0" dirty="0">
                <a:solidFill>
                  <a:schemeClr val="tx1">
                    <a:lumMod val="75000"/>
                    <a:lumOff val="25000"/>
                  </a:schemeClr>
                </a:solidFill>
                <a:effectLst/>
              </a:rPr>
              <a:t>User Experience –</a:t>
            </a:r>
          </a:p>
          <a:p>
            <a:pPr lvl="1"/>
            <a:r>
              <a:rPr lang="en-US" sz="2000" dirty="0">
                <a:solidFill>
                  <a:schemeClr val="tx1">
                    <a:lumMod val="75000"/>
                    <a:lumOff val="25000"/>
                  </a:schemeClr>
                </a:solidFill>
              </a:rPr>
              <a:t>E</a:t>
            </a:r>
            <a:r>
              <a:rPr lang="en-US" sz="2000" b="0" i="0" dirty="0">
                <a:solidFill>
                  <a:schemeClr val="tx1">
                    <a:lumMod val="75000"/>
                    <a:lumOff val="25000"/>
                  </a:schemeClr>
                </a:solidFill>
                <a:effectLst/>
              </a:rPr>
              <a:t>nsure a consistent user experience across modules.</a:t>
            </a: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48075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850-1E02-8031-88AF-14629FB57BDA}"/>
              </a:ext>
            </a:extLst>
          </p:cNvPr>
          <p:cNvSpPr>
            <a:spLocks noGrp="1"/>
          </p:cNvSpPr>
          <p:nvPr>
            <p:ph type="title"/>
          </p:nvPr>
        </p:nvSpPr>
        <p:spPr>
          <a:xfrm>
            <a:off x="989174" y="424189"/>
            <a:ext cx="9779183" cy="768531"/>
          </a:xfrm>
        </p:spPr>
        <p:txBody>
          <a:bodyPr/>
          <a:lstStyle/>
          <a:p>
            <a:r>
              <a:rPr lang="en-US" sz="5400" dirty="0"/>
              <a:t>Objectives</a:t>
            </a:r>
            <a:endParaRPr lang="en-IN" sz="5400" dirty="0"/>
          </a:p>
        </p:txBody>
      </p:sp>
      <p:sp>
        <p:nvSpPr>
          <p:cNvPr id="3" name="Content Placeholder 2">
            <a:extLst>
              <a:ext uri="{FF2B5EF4-FFF2-40B4-BE49-F238E27FC236}">
                <a16:creationId xmlns:a16="http://schemas.microsoft.com/office/drawing/2014/main" id="{C9E4D796-7091-296E-3E39-41C587B84B1B}"/>
              </a:ext>
            </a:extLst>
          </p:cNvPr>
          <p:cNvSpPr>
            <a:spLocks noGrp="1"/>
          </p:cNvSpPr>
          <p:nvPr>
            <p:ph idx="1"/>
          </p:nvPr>
        </p:nvSpPr>
        <p:spPr>
          <a:xfrm>
            <a:off x="1002029" y="1557845"/>
            <a:ext cx="9944646" cy="4798505"/>
          </a:xfrm>
        </p:spPr>
        <p:txBody>
          <a:bodyPr/>
          <a:lstStyle/>
          <a:p>
            <a:pPr marL="342900" indent="-342900">
              <a:buFont typeface="Arial" panose="020B0604020202020204" pitchFamily="34" charset="0"/>
              <a:buChar char="•"/>
            </a:pPr>
            <a:r>
              <a:rPr lang="en-GB" sz="2400" dirty="0">
                <a:solidFill>
                  <a:schemeClr val="tx1">
                    <a:lumMod val="75000"/>
                    <a:lumOff val="25000"/>
                  </a:schemeClr>
                </a:solidFill>
              </a:rPr>
              <a:t>Develop a real-time chat application using SOCKET.IO for instant messaging.</a:t>
            </a:r>
          </a:p>
          <a:p>
            <a:pPr marL="342900" indent="-342900">
              <a:buFont typeface="Arial" panose="020B0604020202020204" pitchFamily="34" charset="0"/>
              <a:buChar char="•"/>
            </a:pPr>
            <a:r>
              <a:rPr lang="en-GB" sz="2400" dirty="0">
                <a:solidFill>
                  <a:schemeClr val="tx1">
                    <a:lumMod val="75000"/>
                    <a:lumOff val="25000"/>
                  </a:schemeClr>
                </a:solidFill>
              </a:rPr>
              <a:t>Provide users with a seamless chatting experience with real-time updates.</a:t>
            </a:r>
          </a:p>
          <a:p>
            <a:pPr marL="342900" indent="-342900">
              <a:buFont typeface="Arial" panose="020B0604020202020204" pitchFamily="34" charset="0"/>
              <a:buChar char="•"/>
            </a:pPr>
            <a:r>
              <a:rPr lang="en-GB" sz="2400" dirty="0">
                <a:solidFill>
                  <a:schemeClr val="tx1">
                    <a:lumMod val="75000"/>
                    <a:lumOff val="25000"/>
                  </a:schemeClr>
                </a:solidFill>
              </a:rPr>
              <a:t>Ensure scalability and reliability of the application to handle multiple users simultaneously.</a:t>
            </a:r>
          </a:p>
          <a:p>
            <a:pPr marL="342900" indent="-342900">
              <a:buFont typeface="Arial" panose="020B0604020202020204" pitchFamily="34" charset="0"/>
              <a:buChar char="•"/>
            </a:pPr>
            <a:r>
              <a:rPr lang="en-GB" sz="2400" dirty="0">
                <a:solidFill>
                  <a:schemeClr val="tx1">
                    <a:lumMod val="75000"/>
                    <a:lumOff val="25000"/>
                  </a:schemeClr>
                </a:solidFill>
              </a:rPr>
              <a:t>User registration and authentication.</a:t>
            </a:r>
          </a:p>
          <a:p>
            <a:pPr marL="342900" indent="-342900">
              <a:buFont typeface="Arial" panose="020B0604020202020204" pitchFamily="34" charset="0"/>
              <a:buChar char="•"/>
            </a:pPr>
            <a:r>
              <a:rPr lang="en-GB" sz="2400" dirty="0">
                <a:solidFill>
                  <a:schemeClr val="tx1">
                    <a:lumMod val="75000"/>
                    <a:lumOff val="25000"/>
                  </a:schemeClr>
                </a:solidFill>
              </a:rPr>
              <a:t>Group chats functionality.</a:t>
            </a:r>
          </a:p>
          <a:p>
            <a:pPr marL="342900" indent="-342900">
              <a:buFont typeface="Arial" panose="020B0604020202020204" pitchFamily="34" charset="0"/>
              <a:buChar char="•"/>
            </a:pPr>
            <a:r>
              <a:rPr lang="en-GB" sz="2400" dirty="0">
                <a:solidFill>
                  <a:schemeClr val="tx1">
                    <a:lumMod val="75000"/>
                    <a:lumOff val="25000"/>
                  </a:schemeClr>
                </a:solidFill>
              </a:rPr>
              <a:t>Notification system for new messages.</a:t>
            </a:r>
            <a:endParaRPr lang="en-US" sz="2400" b="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E3F37BB-202E-2F20-D471-DB2EC361614D}"/>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890745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1227</TotalTime>
  <Words>1502</Words>
  <Application>Microsoft Office PowerPoint</Application>
  <PresentationFormat>Widescreen</PresentationFormat>
  <Paragraphs>181</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Tenorite</vt:lpstr>
      <vt:lpstr>Office Theme</vt:lpstr>
      <vt:lpstr>Finolex Academy of Management and Technology</vt:lpstr>
      <vt:lpstr>Real Time Chat App using SOCKET.IO</vt:lpstr>
      <vt:lpstr>Acknowledgement</vt:lpstr>
      <vt:lpstr>Literature Survey</vt:lpstr>
      <vt:lpstr>Introduction</vt:lpstr>
      <vt:lpstr>Problem Statement</vt:lpstr>
      <vt:lpstr>Architecture</vt:lpstr>
      <vt:lpstr>Architecture contd.</vt:lpstr>
      <vt:lpstr>Objectives</vt:lpstr>
      <vt:lpstr>Hardware and Software Requirements</vt:lpstr>
      <vt:lpstr>Methodology</vt:lpstr>
      <vt:lpstr>Methodology contd.</vt:lpstr>
      <vt:lpstr>Work Flow Diagram for Users</vt:lpstr>
      <vt:lpstr>E-R Diagram</vt:lpstr>
      <vt:lpstr>Packages Used</vt:lpstr>
      <vt:lpstr>Challenges Faced</vt:lpstr>
      <vt:lpstr>Key Feature For End User</vt:lpstr>
      <vt:lpstr>Key Feature For End User</vt:lpstr>
      <vt:lpstr>Key Feature For End User</vt:lpstr>
      <vt:lpstr>Key Feature For End User</vt:lpstr>
      <vt:lpstr>Key Feature For End User</vt:lpstr>
      <vt:lpstr>Key Feature For End User</vt:lpstr>
      <vt:lpstr>Future Scope</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using MERN Stack</dc:title>
  <dc:creator>Raj</dc:creator>
  <cp:lastModifiedBy>Raj Joshi</cp:lastModifiedBy>
  <cp:revision>418</cp:revision>
  <dcterms:created xsi:type="dcterms:W3CDTF">2023-08-17T15:09:57Z</dcterms:created>
  <dcterms:modified xsi:type="dcterms:W3CDTF">2024-04-21T18:19:58Z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